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73" r:id="rId6"/>
    <p:sldId id="260" r:id="rId7"/>
    <p:sldId id="261" r:id="rId8"/>
    <p:sldId id="274" r:id="rId9"/>
    <p:sldId id="275" r:id="rId10"/>
    <p:sldId id="271" r:id="rId11"/>
    <p:sldId id="272" r:id="rId12"/>
    <p:sldId id="262" r:id="rId13"/>
    <p:sldId id="264" r:id="rId14"/>
    <p:sldId id="268" r:id="rId15"/>
    <p:sldId id="269" r:id="rId16"/>
    <p:sldId id="265" r:id="rId17"/>
    <p:sldId id="263"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3300"/>
    <a:srgbClr val="66FFFF"/>
    <a:srgbClr val="FFFF99"/>
    <a:srgbClr val="CC00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2" d="100"/>
          <a:sy n="62" d="100"/>
        </p:scale>
        <p:origin x="97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4008E-79DB-411E-862E-99F748C8EB69}"/>
              </a:ext>
            </a:extLst>
          </p:cNvPr>
          <p:cNvSpPr>
            <a:spLocks noGrp="1"/>
          </p:cNvSpPr>
          <p:nvPr>
            <p:ph type="ctrTitle"/>
          </p:nvPr>
        </p:nvSpPr>
        <p:spPr>
          <a:xfrm>
            <a:off x="1600199" y="4571999"/>
            <a:ext cx="7673801" cy="1087656"/>
          </a:xfrm>
        </p:spPr>
        <p:txBody>
          <a:bodyPr>
            <a:normAutofit/>
          </a:bodyPr>
          <a:lstStyle/>
          <a:p>
            <a:pPr algn="l">
              <a:lnSpc>
                <a:spcPct val="90000"/>
              </a:lnSpc>
            </a:pPr>
            <a:r>
              <a:rPr lang="en-US" sz="3400" dirty="0"/>
              <a:t>Cleveland Neighborhood Association </a:t>
            </a:r>
          </a:p>
        </p:txBody>
      </p:sp>
      <p:sp>
        <p:nvSpPr>
          <p:cNvPr id="3" name="Subtitle 2">
            <a:extLst>
              <a:ext uri="{FF2B5EF4-FFF2-40B4-BE49-F238E27FC236}">
                <a16:creationId xmlns:a16="http://schemas.microsoft.com/office/drawing/2014/main" id="{FC264D13-16F2-47E4-B36D-80416C272644}"/>
              </a:ext>
            </a:extLst>
          </p:cNvPr>
          <p:cNvSpPr>
            <a:spLocks noGrp="1"/>
          </p:cNvSpPr>
          <p:nvPr>
            <p:ph type="subTitle" idx="1"/>
          </p:nvPr>
        </p:nvSpPr>
        <p:spPr>
          <a:xfrm>
            <a:off x="1674795" y="5659655"/>
            <a:ext cx="7599205" cy="611896"/>
          </a:xfrm>
        </p:spPr>
        <p:txBody>
          <a:bodyPr>
            <a:normAutofit/>
          </a:bodyPr>
          <a:lstStyle/>
          <a:p>
            <a:pPr algn="l">
              <a:lnSpc>
                <a:spcPct val="90000"/>
              </a:lnSpc>
            </a:pPr>
            <a:r>
              <a:rPr lang="en-US" sz="1400" dirty="0"/>
              <a:t>May 27, 2020 </a:t>
            </a:r>
          </a:p>
          <a:p>
            <a:pPr algn="l">
              <a:lnSpc>
                <a:spcPct val="90000"/>
              </a:lnSpc>
            </a:pPr>
            <a:r>
              <a:rPr lang="en-US" sz="1400" dirty="0"/>
              <a:t>6:30 -8:30 PM </a:t>
            </a:r>
          </a:p>
        </p:txBody>
      </p:sp>
      <p:pic>
        <p:nvPicPr>
          <p:cNvPr id="5" name="Picture 4" descr="A close up of a logo&#10;&#10;Description automatically generated">
            <a:extLst>
              <a:ext uri="{FF2B5EF4-FFF2-40B4-BE49-F238E27FC236}">
                <a16:creationId xmlns:a16="http://schemas.microsoft.com/office/drawing/2014/main" id="{ED620D29-12A5-4CFE-A0D9-5078A16AF1E6}"/>
              </a:ext>
            </a:extLst>
          </p:cNvPr>
          <p:cNvPicPr>
            <a:picLocks noChangeAspect="1"/>
          </p:cNvPicPr>
          <p:nvPr/>
        </p:nvPicPr>
        <p:blipFill>
          <a:blip r:embed="rId2"/>
          <a:stretch>
            <a:fillRect/>
          </a:stretch>
        </p:blipFill>
        <p:spPr>
          <a:xfrm>
            <a:off x="1600201" y="609600"/>
            <a:ext cx="6070596" cy="3642357"/>
          </a:xfrm>
          <a:prstGeom prst="rect">
            <a:avLst/>
          </a:prstGeom>
        </p:spPr>
      </p:pic>
    </p:spTree>
    <p:extLst>
      <p:ext uri="{BB962C8B-B14F-4D97-AF65-F5344CB8AC3E}">
        <p14:creationId xmlns:p14="http://schemas.microsoft.com/office/powerpoint/2010/main" val="3047786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April Minute Approvals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2882685" y="3595606"/>
            <a:ext cx="8601559" cy="135421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600" b="1" dirty="0">
                <a:solidFill>
                  <a:srgbClr val="0070C0"/>
                </a:solidFill>
              </a:rPr>
              <a:t>Agenda and April Meeting Approval: 	Motioned By-  		    Seconded By- </a:t>
            </a:r>
          </a:p>
          <a:p>
            <a:endParaRPr lang="en-US" sz="1600" b="1" dirty="0">
              <a:solidFill>
                <a:srgbClr val="0070C0"/>
              </a:solidFill>
            </a:endParaRPr>
          </a:p>
          <a:p>
            <a:r>
              <a:rPr lang="en-US" sz="1600" b="1" dirty="0">
                <a:solidFill>
                  <a:srgbClr val="0070C0"/>
                </a:solidFill>
              </a:rPr>
              <a:t>Favor: 		Opposed: 		Abstention: </a:t>
            </a:r>
          </a:p>
          <a:p>
            <a:r>
              <a:rPr lang="en-US" sz="1600" b="1" dirty="0"/>
              <a:t> </a:t>
            </a:r>
          </a:p>
          <a:p>
            <a:endParaRPr lang="en-US" dirty="0"/>
          </a:p>
        </p:txBody>
      </p:sp>
      <p:sp>
        <p:nvSpPr>
          <p:cNvPr id="6" name="TextBox 5">
            <a:extLst>
              <a:ext uri="{FF2B5EF4-FFF2-40B4-BE49-F238E27FC236}">
                <a16:creationId xmlns:a16="http://schemas.microsoft.com/office/drawing/2014/main" id="{13FCF972-B600-484A-AA6C-6C2CDC572948}"/>
              </a:ext>
            </a:extLst>
          </p:cNvPr>
          <p:cNvSpPr txBox="1"/>
          <p:nvPr/>
        </p:nvSpPr>
        <p:spPr>
          <a:xfrm>
            <a:off x="4448333" y="2536667"/>
            <a:ext cx="4416698" cy="738664"/>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Link Sent out 05/27/20 </a:t>
            </a:r>
          </a:p>
          <a:p>
            <a:endParaRPr lang="en-US" dirty="0"/>
          </a:p>
        </p:txBody>
      </p:sp>
    </p:spTree>
    <p:extLst>
      <p:ext uri="{BB962C8B-B14F-4D97-AF65-F5344CB8AC3E}">
        <p14:creationId xmlns:p14="http://schemas.microsoft.com/office/powerpoint/2010/main" val="2426170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Financial Report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2107770" y="4773478"/>
            <a:ext cx="8601559" cy="160043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1600" b="1" dirty="0"/>
          </a:p>
          <a:p>
            <a:r>
              <a:rPr lang="en-US" sz="1600" b="1" dirty="0">
                <a:solidFill>
                  <a:srgbClr val="0070C0"/>
                </a:solidFill>
              </a:rPr>
              <a:t>Current Agenda Approval: 	Motioned By-  		    Seconded By- </a:t>
            </a:r>
          </a:p>
          <a:p>
            <a:endParaRPr lang="en-US" sz="1600" b="1" dirty="0">
              <a:solidFill>
                <a:srgbClr val="0070C0"/>
              </a:solidFill>
            </a:endParaRPr>
          </a:p>
          <a:p>
            <a:r>
              <a:rPr lang="en-US" sz="1600" b="1" dirty="0">
                <a:solidFill>
                  <a:srgbClr val="0070C0"/>
                </a:solidFill>
              </a:rPr>
              <a:t>Favor: 		Opposed: 		Abstention: </a:t>
            </a:r>
          </a:p>
          <a:p>
            <a:r>
              <a:rPr lang="en-US" sz="1600" b="1" dirty="0"/>
              <a:t> </a:t>
            </a:r>
          </a:p>
          <a:p>
            <a:endParaRPr lang="en-US" dirty="0"/>
          </a:p>
        </p:txBody>
      </p:sp>
      <p:sp>
        <p:nvSpPr>
          <p:cNvPr id="5" name="TextBox 4">
            <a:extLst>
              <a:ext uri="{FF2B5EF4-FFF2-40B4-BE49-F238E27FC236}">
                <a16:creationId xmlns:a16="http://schemas.microsoft.com/office/drawing/2014/main" id="{B4052F5A-46B1-4604-98C3-E2689F6A7945}"/>
              </a:ext>
            </a:extLst>
          </p:cNvPr>
          <p:cNvSpPr txBox="1"/>
          <p:nvPr/>
        </p:nvSpPr>
        <p:spPr>
          <a:xfrm>
            <a:off x="1549829" y="2676152"/>
            <a:ext cx="7981627" cy="240065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Needs approval to be postponed until next meeting </a:t>
            </a:r>
          </a:p>
          <a:p>
            <a:pPr marL="800100" lvl="1" indent="-342900">
              <a:buFont typeface="Arial" panose="020B0604020202020204" pitchFamily="34" charset="0"/>
              <a:buChar char="•"/>
            </a:pPr>
            <a:r>
              <a:rPr lang="en-US" b="1" dirty="0"/>
              <a:t>Balance: $58,068.95</a:t>
            </a:r>
          </a:p>
          <a:p>
            <a:pPr marL="342900" indent="-342900">
              <a:buFont typeface="Arial" panose="020B0604020202020204" pitchFamily="34" charset="0"/>
              <a:buChar char="•"/>
            </a:pPr>
            <a:endParaRPr lang="en-US" b="1" dirty="0"/>
          </a:p>
          <a:p>
            <a:pPr marL="342900" indent="-342900">
              <a:buFont typeface="Arial" panose="020B0604020202020204" pitchFamily="34" charset="0"/>
              <a:buChar char="•"/>
            </a:pPr>
            <a:r>
              <a:rPr lang="en-US" b="1" dirty="0"/>
              <a:t>2 checks from the city came in: </a:t>
            </a:r>
          </a:p>
          <a:p>
            <a:pPr marL="800100" lvl="1" indent="-342900">
              <a:buFont typeface="Arial" panose="020B0604020202020204" pitchFamily="34" charset="0"/>
              <a:buChar char="•"/>
            </a:pPr>
            <a:r>
              <a:rPr lang="en-US" b="1" dirty="0"/>
              <a:t>$12,807.50</a:t>
            </a:r>
          </a:p>
          <a:p>
            <a:pPr marL="800100" lvl="1" indent="-342900">
              <a:buFont typeface="Arial" panose="020B0604020202020204" pitchFamily="34" charset="0"/>
              <a:buChar char="•"/>
            </a:pPr>
            <a:r>
              <a:rPr lang="en-US" b="1" dirty="0"/>
              <a:t>$45,433.05</a:t>
            </a:r>
          </a:p>
          <a:p>
            <a:pPr marL="800100" lvl="1" indent="-342900">
              <a:buFont typeface="Arial" panose="020B0604020202020204" pitchFamily="34" charset="0"/>
              <a:buChar char="•"/>
            </a:pPr>
            <a:endParaRPr lang="en-US" b="1" dirty="0"/>
          </a:p>
          <a:p>
            <a:pPr marL="800100" lvl="1" indent="-342900">
              <a:buFont typeface="Arial" panose="020B0604020202020204" pitchFamily="34" charset="0"/>
              <a:buChar char="•"/>
            </a:pPr>
            <a:endParaRPr lang="en-US" dirty="0"/>
          </a:p>
        </p:txBody>
      </p:sp>
    </p:spTree>
    <p:extLst>
      <p:ext uri="{BB962C8B-B14F-4D97-AF65-F5344CB8AC3E}">
        <p14:creationId xmlns:p14="http://schemas.microsoft.com/office/powerpoint/2010/main" val="2888375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Community Safety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3585920" y="2169762"/>
            <a:ext cx="4938148" cy="4339650"/>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Surveillance Program </a:t>
            </a:r>
          </a:p>
          <a:p>
            <a:pPr marL="800100" lvl="1" indent="-342900">
              <a:buFont typeface="Arial" panose="020B0604020202020204" pitchFamily="34" charset="0"/>
              <a:buChar char="•"/>
            </a:pPr>
            <a:r>
              <a:rPr lang="en-US" sz="1600" b="1" dirty="0"/>
              <a:t>1 New request- Has it been processed </a:t>
            </a:r>
          </a:p>
          <a:p>
            <a:pPr marL="342900" indent="-342900">
              <a:buFont typeface="Arial" panose="020B0604020202020204" pitchFamily="34" charset="0"/>
              <a:buChar char="•"/>
            </a:pPr>
            <a:r>
              <a:rPr lang="en-US" sz="2400" b="1" dirty="0"/>
              <a:t>Block Patrol </a:t>
            </a:r>
          </a:p>
          <a:p>
            <a:pPr marL="342900" indent="-342900">
              <a:buFont typeface="Arial" panose="020B0604020202020204" pitchFamily="34" charset="0"/>
              <a:buChar char="•"/>
            </a:pPr>
            <a:r>
              <a:rPr lang="en-US" sz="2400" b="1" dirty="0"/>
              <a:t>Block Leaders </a:t>
            </a:r>
          </a:p>
          <a:p>
            <a:pPr marL="800100" lvl="1" indent="-342900">
              <a:buFont typeface="Arial" panose="020B0604020202020204" pitchFamily="34" charset="0"/>
              <a:buChar char="•"/>
            </a:pPr>
            <a:r>
              <a:rPr lang="en-US" sz="1600" b="1" dirty="0"/>
              <a:t>List from 2016 </a:t>
            </a:r>
          </a:p>
          <a:p>
            <a:pPr marL="342900" indent="-342900">
              <a:buFont typeface="Arial" panose="020B0604020202020204" pitchFamily="34" charset="0"/>
              <a:buChar char="•"/>
            </a:pPr>
            <a:r>
              <a:rPr lang="en-US" sz="2400" b="1" dirty="0"/>
              <a:t>Cleveland Crime Map (week)</a:t>
            </a:r>
          </a:p>
          <a:p>
            <a:pPr marL="800100" lvl="1" indent="-342900">
              <a:buFont typeface="Arial" panose="020B0604020202020204" pitchFamily="34" charset="0"/>
              <a:buChar char="•"/>
            </a:pPr>
            <a:r>
              <a:rPr lang="en-US" sz="1600" b="1" dirty="0"/>
              <a:t>MPD public website and create a GovDelivery account and then you would be able to receive them through your Email. </a:t>
            </a:r>
          </a:p>
          <a:p>
            <a:pPr marL="342900" indent="-342900">
              <a:buFont typeface="Arial" panose="020B0604020202020204" pitchFamily="34" charset="0"/>
              <a:buChar char="•"/>
            </a:pPr>
            <a:r>
              <a:rPr lang="en-US" sz="2400" b="1" dirty="0"/>
              <a:t>Police Surveillance Cameras </a:t>
            </a:r>
          </a:p>
          <a:p>
            <a:pPr marL="800100" lvl="1" indent="-342900">
              <a:buFont typeface="Arial" panose="020B0604020202020204" pitchFamily="34" charset="0"/>
              <a:buChar char="•"/>
            </a:pPr>
            <a:r>
              <a:rPr lang="en-US" sz="1600" b="1" dirty="0"/>
              <a:t>Emailed Bill Magnuson</a:t>
            </a:r>
          </a:p>
          <a:p>
            <a:r>
              <a:rPr lang="en-US" b="1" dirty="0"/>
              <a:t> </a:t>
            </a:r>
          </a:p>
          <a:p>
            <a:endParaRPr lang="en-US" dirty="0"/>
          </a:p>
        </p:txBody>
      </p:sp>
    </p:spTree>
    <p:extLst>
      <p:ext uri="{BB962C8B-B14F-4D97-AF65-F5344CB8AC3E}">
        <p14:creationId xmlns:p14="http://schemas.microsoft.com/office/powerpoint/2010/main" val="2750537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Live on the Drive</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4825784" y="2789694"/>
            <a:ext cx="3295333" cy="646331"/>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b="1" dirty="0"/>
              <a:t>Cancelled</a:t>
            </a:r>
          </a:p>
          <a:p>
            <a:pPr algn="ctr"/>
            <a:endParaRPr lang="en-US" b="1" dirty="0"/>
          </a:p>
        </p:txBody>
      </p:sp>
    </p:spTree>
    <p:extLst>
      <p:ext uri="{BB962C8B-B14F-4D97-AF65-F5344CB8AC3E}">
        <p14:creationId xmlns:p14="http://schemas.microsoft.com/office/powerpoint/2010/main" val="2141899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Cleveland Cares</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4448333" y="2536667"/>
            <a:ext cx="4416698" cy="147732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Yard Maintenance</a:t>
            </a:r>
          </a:p>
          <a:p>
            <a:pPr marL="342900" indent="-342900">
              <a:buFont typeface="Arial" panose="020B0604020202020204" pitchFamily="34" charset="0"/>
              <a:buChar char="•"/>
            </a:pPr>
            <a:r>
              <a:rPr lang="en-US" sz="2400" b="1" dirty="0"/>
              <a:t>Neighbor Check In   </a:t>
            </a:r>
          </a:p>
          <a:p>
            <a:pPr marL="342900" indent="-342900">
              <a:buFont typeface="Arial" panose="020B0604020202020204" pitchFamily="34" charset="0"/>
              <a:buChar char="•"/>
            </a:pPr>
            <a:r>
              <a:rPr lang="en-US" sz="2400" b="1" dirty="0"/>
              <a:t>Mailing list for newsletter </a:t>
            </a:r>
          </a:p>
          <a:p>
            <a:endParaRPr lang="en-US" dirty="0"/>
          </a:p>
        </p:txBody>
      </p:sp>
    </p:spTree>
    <p:extLst>
      <p:ext uri="{BB962C8B-B14F-4D97-AF65-F5344CB8AC3E}">
        <p14:creationId xmlns:p14="http://schemas.microsoft.com/office/powerpoint/2010/main" val="1985503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Community Development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4448333" y="2536667"/>
            <a:ext cx="3889755" cy="2585323"/>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Home Loan Renovation</a:t>
            </a:r>
          </a:p>
          <a:p>
            <a:pPr marL="342900" indent="-342900">
              <a:buFont typeface="Arial" panose="020B0604020202020204" pitchFamily="34" charset="0"/>
              <a:buChar char="•"/>
            </a:pPr>
            <a:r>
              <a:rPr lang="en-US" sz="2400" b="1" dirty="0"/>
              <a:t>Census Information</a:t>
            </a:r>
          </a:p>
          <a:p>
            <a:pPr marL="342900" indent="-342900">
              <a:buFont typeface="Arial" panose="020B0604020202020204" pitchFamily="34" charset="0"/>
              <a:buChar char="•"/>
            </a:pPr>
            <a:r>
              <a:rPr lang="en-US" sz="2400" b="1" dirty="0"/>
              <a:t>Monthly News Letter </a:t>
            </a:r>
          </a:p>
          <a:p>
            <a:pPr marL="342900" indent="-342900">
              <a:buFont typeface="Arial" panose="020B0604020202020204" pitchFamily="34" charset="0"/>
              <a:buChar char="•"/>
            </a:pPr>
            <a:r>
              <a:rPr lang="en-US" sz="2400" b="1" dirty="0"/>
              <a:t>Website Update  </a:t>
            </a:r>
          </a:p>
          <a:p>
            <a:pPr algn="ctr"/>
            <a:endParaRPr lang="en-US" sz="2400" b="1" dirty="0"/>
          </a:p>
          <a:p>
            <a:pPr algn="ctr"/>
            <a:r>
              <a:rPr lang="en-US" sz="2400" b="1" dirty="0"/>
              <a:t> </a:t>
            </a:r>
          </a:p>
          <a:p>
            <a:endParaRPr lang="en-US" dirty="0"/>
          </a:p>
        </p:txBody>
      </p:sp>
    </p:spTree>
    <p:extLst>
      <p:ext uri="{BB962C8B-B14F-4D97-AF65-F5344CB8AC3E}">
        <p14:creationId xmlns:p14="http://schemas.microsoft.com/office/powerpoint/2010/main" val="936287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Youth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4453825" y="2505670"/>
            <a:ext cx="3295333" cy="1107996"/>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en-US" sz="2400" b="1" dirty="0"/>
          </a:p>
          <a:p>
            <a:pPr algn="ctr"/>
            <a:r>
              <a:rPr lang="en-US" sz="2400" b="1" dirty="0"/>
              <a:t> </a:t>
            </a:r>
          </a:p>
          <a:p>
            <a:endParaRPr lang="en-US" dirty="0"/>
          </a:p>
        </p:txBody>
      </p:sp>
    </p:spTree>
    <p:extLst>
      <p:ext uri="{BB962C8B-B14F-4D97-AF65-F5344CB8AC3E}">
        <p14:creationId xmlns:p14="http://schemas.microsoft.com/office/powerpoint/2010/main" val="2470873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Green[ing]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1602137" y="2707148"/>
            <a:ext cx="3481307" cy="2215991"/>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Community Garden</a:t>
            </a:r>
          </a:p>
          <a:p>
            <a:pPr marL="342900" indent="-342900">
              <a:buFont typeface="Arial" panose="020B0604020202020204" pitchFamily="34" charset="0"/>
              <a:buChar char="•"/>
            </a:pPr>
            <a:r>
              <a:rPr lang="en-US" sz="2400" b="1" dirty="0"/>
              <a:t>Growing North</a:t>
            </a:r>
          </a:p>
          <a:p>
            <a:pPr marL="342900" indent="-342900">
              <a:buFont typeface="Arial" panose="020B0604020202020204" pitchFamily="34" charset="0"/>
              <a:buChar char="•"/>
            </a:pPr>
            <a:r>
              <a:rPr lang="en-US" sz="2400" b="1" dirty="0"/>
              <a:t>Step up youth </a:t>
            </a:r>
          </a:p>
          <a:p>
            <a:endParaRPr lang="en-US" sz="2400" b="1" dirty="0"/>
          </a:p>
          <a:p>
            <a:r>
              <a:rPr lang="en-US" sz="2400" b="1" dirty="0"/>
              <a:t> </a:t>
            </a:r>
          </a:p>
          <a:p>
            <a:endParaRPr lang="en-US" dirty="0"/>
          </a:p>
        </p:txBody>
      </p:sp>
      <p:pic>
        <p:nvPicPr>
          <p:cNvPr id="5" name="Picture 4" descr="A group of people in a field&#10;&#10;Description automatically generated">
            <a:extLst>
              <a:ext uri="{FF2B5EF4-FFF2-40B4-BE49-F238E27FC236}">
                <a16:creationId xmlns:a16="http://schemas.microsoft.com/office/drawing/2014/main" id="{039C271D-3CCB-4686-8795-A1E3262CDB0E}"/>
              </a:ext>
            </a:extLst>
          </p:cNvPr>
          <p:cNvPicPr>
            <a:picLocks noChangeAspect="1"/>
          </p:cNvPicPr>
          <p:nvPr/>
        </p:nvPicPr>
        <p:blipFill>
          <a:blip r:embed="rId3"/>
          <a:stretch>
            <a:fillRect/>
          </a:stretch>
        </p:blipFill>
        <p:spPr>
          <a:xfrm>
            <a:off x="5412352" y="1843005"/>
            <a:ext cx="3669655" cy="2752241"/>
          </a:xfrm>
          <a:prstGeom prst="rect">
            <a:avLst/>
          </a:prstGeom>
        </p:spPr>
      </p:pic>
    </p:spTree>
    <p:extLst>
      <p:ext uri="{BB962C8B-B14F-4D97-AF65-F5344CB8AC3E}">
        <p14:creationId xmlns:p14="http://schemas.microsoft.com/office/powerpoint/2010/main" val="2296454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Board Discussion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4" name="TextBox 3">
            <a:extLst>
              <a:ext uri="{FF2B5EF4-FFF2-40B4-BE49-F238E27FC236}">
                <a16:creationId xmlns:a16="http://schemas.microsoft.com/office/drawing/2014/main" id="{A7B2751B-5342-4DA8-B305-80A058939AEE}"/>
              </a:ext>
            </a:extLst>
          </p:cNvPr>
          <p:cNvSpPr txBox="1"/>
          <p:nvPr/>
        </p:nvSpPr>
        <p:spPr>
          <a:xfrm>
            <a:off x="3487438" y="2428179"/>
            <a:ext cx="5083125" cy="1846659"/>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Assign Leader of next meeting </a:t>
            </a:r>
          </a:p>
          <a:p>
            <a:pPr marL="342900" indent="-342900">
              <a:buFont typeface="Arial" panose="020B0604020202020204" pitchFamily="34" charset="0"/>
              <a:buChar char="•"/>
            </a:pPr>
            <a:r>
              <a:rPr lang="en-US" sz="2400" b="1" dirty="0"/>
              <a:t>Black Nurses Rock </a:t>
            </a:r>
          </a:p>
          <a:p>
            <a:pPr algn="ctr"/>
            <a:endParaRPr lang="en-US" sz="2400" b="1" dirty="0"/>
          </a:p>
          <a:p>
            <a:pPr algn="ctr"/>
            <a:r>
              <a:rPr lang="en-US" sz="2400" b="1" dirty="0"/>
              <a:t> </a:t>
            </a:r>
          </a:p>
          <a:p>
            <a:endParaRPr lang="en-US" dirty="0"/>
          </a:p>
        </p:txBody>
      </p:sp>
    </p:spTree>
    <p:extLst>
      <p:ext uri="{BB962C8B-B14F-4D97-AF65-F5344CB8AC3E}">
        <p14:creationId xmlns:p14="http://schemas.microsoft.com/office/powerpoint/2010/main" val="1503738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Organization Summary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2341535" y="2386740"/>
            <a:ext cx="7112431"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dirty="0"/>
          </a:p>
          <a:p>
            <a:pPr algn="ctr"/>
            <a:r>
              <a:rPr lang="en-US" dirty="0"/>
              <a:t>Cleveland Neighborhood Association works towards its mission by hosting regular events including youth events, monthly committee meetings engaging neighbors and city/county officials, and the popular Live On The Drive events, a summer concert and movie series that draws neighbors from nearby neighborhoods, and visitors from the Twin Cities region at large. </a:t>
            </a:r>
          </a:p>
          <a:p>
            <a:br>
              <a:rPr lang="en-US" dirty="0"/>
            </a:br>
            <a:endParaRPr lang="en-US" dirty="0"/>
          </a:p>
        </p:txBody>
      </p:sp>
    </p:spTree>
    <p:extLst>
      <p:ext uri="{BB962C8B-B14F-4D97-AF65-F5344CB8AC3E}">
        <p14:creationId xmlns:p14="http://schemas.microsoft.com/office/powerpoint/2010/main" val="3348564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Mission Statement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2341535" y="2386740"/>
            <a:ext cx="7112431"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dirty="0"/>
          </a:p>
          <a:p>
            <a:pPr algn="ctr"/>
            <a:r>
              <a:rPr lang="en-US" dirty="0"/>
              <a:t>Cleveland Neighborhood Association’s mission is to foster and cultivate a safe, diverse, and forward-thinking neighborhood by building relationships, inspiring community members and embracing local opportunity for the betterment of the lives of the residents of Cleveland Neighborhood.</a:t>
            </a:r>
          </a:p>
          <a:p>
            <a:endParaRPr lang="en-US" dirty="0"/>
          </a:p>
          <a:p>
            <a:br>
              <a:rPr lang="en-US" dirty="0"/>
            </a:br>
            <a:endParaRPr lang="en-US" dirty="0"/>
          </a:p>
        </p:txBody>
      </p:sp>
    </p:spTree>
    <p:extLst>
      <p:ext uri="{BB962C8B-B14F-4D97-AF65-F5344CB8AC3E}">
        <p14:creationId xmlns:p14="http://schemas.microsoft.com/office/powerpoint/2010/main" val="3677709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Meeting Codes of Conduct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2341535" y="2386740"/>
            <a:ext cx="7112431" cy="31700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indent="-285750" fontAlgn="base">
              <a:spcBef>
                <a:spcPts val="600"/>
              </a:spcBef>
              <a:buFont typeface="Arial" panose="020B0604020202020204" pitchFamily="34" charset="0"/>
              <a:buChar char="•"/>
            </a:pPr>
            <a:r>
              <a:rPr lang="en-US" dirty="0"/>
              <a:t>All members and guests must sign in and sign up if they would like to participate in meeting</a:t>
            </a:r>
          </a:p>
          <a:p>
            <a:pPr marL="285750" indent="-285750" fontAlgn="base">
              <a:spcBef>
                <a:spcPts val="600"/>
              </a:spcBef>
              <a:buFont typeface="Arial" panose="020B0604020202020204" pitchFamily="34" charset="0"/>
              <a:buChar char="•"/>
            </a:pPr>
            <a:r>
              <a:rPr lang="en-US" dirty="0"/>
              <a:t>Please turn sound off on any electronic devices during board meetings</a:t>
            </a:r>
          </a:p>
          <a:p>
            <a:pPr marL="285750" indent="-285750" fontAlgn="base">
              <a:spcBef>
                <a:spcPts val="600"/>
              </a:spcBef>
              <a:buFont typeface="Arial" panose="020B0604020202020204" pitchFamily="34" charset="0"/>
              <a:buChar char="•"/>
            </a:pPr>
            <a:r>
              <a:rPr lang="en-US" dirty="0"/>
              <a:t>Guests may not speak unless permissible by board chair</a:t>
            </a:r>
          </a:p>
          <a:p>
            <a:pPr marL="285750" indent="-285750" fontAlgn="base">
              <a:spcBef>
                <a:spcPts val="600"/>
              </a:spcBef>
              <a:buFont typeface="Arial" panose="020B0604020202020204" pitchFamily="34" charset="0"/>
              <a:buChar char="•"/>
            </a:pPr>
            <a:r>
              <a:rPr lang="en-US" dirty="0"/>
              <a:t>Guests may not speak during any motions</a:t>
            </a:r>
          </a:p>
          <a:p>
            <a:pPr marL="285750" indent="-285750" fontAlgn="base">
              <a:spcBef>
                <a:spcPts val="600"/>
              </a:spcBef>
              <a:buFont typeface="Arial" panose="020B0604020202020204" pitchFamily="34" charset="0"/>
              <a:buChar char="•"/>
            </a:pPr>
            <a:r>
              <a:rPr lang="en-US" dirty="0"/>
              <a:t>We will stick to the schedule, if there is something that needs further discussion past the time allowed for that line item it must be tabled until the end of the meeting during announcements.</a:t>
            </a:r>
          </a:p>
        </p:txBody>
      </p:sp>
    </p:spTree>
    <p:extLst>
      <p:ext uri="{BB962C8B-B14F-4D97-AF65-F5344CB8AC3E}">
        <p14:creationId xmlns:p14="http://schemas.microsoft.com/office/powerpoint/2010/main" val="4287045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Welcome</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2357023" y="1999286"/>
            <a:ext cx="6957459" cy="424731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a:t>Guest : 	</a:t>
            </a:r>
            <a:r>
              <a:rPr lang="en-US" b="1" dirty="0"/>
              <a:t>Steven P. Gallagher</a:t>
            </a:r>
          </a:p>
          <a:p>
            <a:r>
              <a:rPr lang="en-US" dirty="0"/>
              <a:t>		Policy Specialist</a:t>
            </a:r>
          </a:p>
          <a:p>
            <a:r>
              <a:rPr lang="en-US" dirty="0"/>
              <a:t>		City of Minneapolis – NCR</a:t>
            </a:r>
          </a:p>
          <a:p>
            <a:endParaRPr lang="en-US" dirty="0"/>
          </a:p>
          <a:p>
            <a:r>
              <a:rPr lang="en-US" dirty="0"/>
              <a:t>		</a:t>
            </a:r>
            <a:r>
              <a:rPr lang="en-US" b="1" dirty="0"/>
              <a:t>Stacy Sorenson</a:t>
            </a:r>
          </a:p>
          <a:p>
            <a:r>
              <a:rPr lang="en-US" dirty="0"/>
              <a:t>		NRP / Finance Specialist- Development Finance Division    </a:t>
            </a:r>
          </a:p>
          <a:p>
            <a:r>
              <a:rPr lang="en-US" dirty="0"/>
              <a:t>		City of Minneapolis - Finance &amp; Property Services</a:t>
            </a:r>
          </a:p>
          <a:p>
            <a:endParaRPr lang="en-US" b="1" dirty="0"/>
          </a:p>
          <a:p>
            <a:r>
              <a:rPr lang="en-US" b="1" dirty="0"/>
              <a:t>		Robert Thompson, MNM, MPA</a:t>
            </a:r>
          </a:p>
          <a:p>
            <a:r>
              <a:rPr lang="en-US" dirty="0"/>
              <a:t>		Robert Thompson Consulting </a:t>
            </a:r>
          </a:p>
          <a:p>
            <a:r>
              <a:rPr lang="en-US" dirty="0"/>
              <a:t>		Business Services For Non-Profit </a:t>
            </a:r>
          </a:p>
          <a:p>
            <a:endParaRPr lang="en-US" dirty="0"/>
          </a:p>
          <a:p>
            <a:endParaRPr lang="en-US" dirty="0"/>
          </a:p>
          <a:p>
            <a:endParaRPr lang="en-US" dirty="0"/>
          </a:p>
          <a:p>
            <a:r>
              <a:rPr lang="en-US" dirty="0"/>
              <a:t>	</a:t>
            </a:r>
          </a:p>
        </p:txBody>
      </p:sp>
    </p:spTree>
    <p:extLst>
      <p:ext uri="{BB962C8B-B14F-4D97-AF65-F5344CB8AC3E}">
        <p14:creationId xmlns:p14="http://schemas.microsoft.com/office/powerpoint/2010/main" val="3121168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Attendance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2899463" y="2231760"/>
            <a:ext cx="6399509" cy="369331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a:t>Members: 	Chair			Tommy Reyes</a:t>
            </a:r>
          </a:p>
          <a:p>
            <a:r>
              <a:rPr lang="en-US" dirty="0"/>
              <a:t>			Vice Chair		Kate Herman</a:t>
            </a:r>
          </a:p>
          <a:p>
            <a:r>
              <a:rPr lang="en-US" dirty="0"/>
              <a:t>			Secretary		Meredith Hyduke</a:t>
            </a:r>
          </a:p>
          <a:p>
            <a:r>
              <a:rPr lang="en-US" dirty="0"/>
              <a:t>			Treasurer		Patricia Crumely</a:t>
            </a:r>
          </a:p>
          <a:p>
            <a:r>
              <a:rPr lang="en-US" dirty="0"/>
              <a:t>	</a:t>
            </a:r>
          </a:p>
          <a:p>
            <a:r>
              <a:rPr lang="en-US" dirty="0"/>
              <a:t>							Brenda Hasan</a:t>
            </a:r>
          </a:p>
          <a:p>
            <a:r>
              <a:rPr lang="en-US" dirty="0"/>
              <a:t>							JoAnne Middaugh</a:t>
            </a:r>
          </a:p>
          <a:p>
            <a:r>
              <a:rPr lang="en-US" dirty="0"/>
              <a:t>							Wesley Farrow</a:t>
            </a:r>
          </a:p>
          <a:p>
            <a:r>
              <a:rPr lang="en-US" dirty="0"/>
              <a:t>							Armando Zentella-Ruiz</a:t>
            </a:r>
          </a:p>
          <a:p>
            <a:r>
              <a:rPr lang="en-US" dirty="0"/>
              <a:t>							Cynthia Syverson</a:t>
            </a:r>
          </a:p>
          <a:p>
            <a:r>
              <a:rPr lang="en-US" dirty="0"/>
              <a:t>							Matthew Jarolimek</a:t>
            </a:r>
          </a:p>
          <a:p>
            <a:r>
              <a:rPr lang="en-US" dirty="0"/>
              <a:t>Staff: 	Exec. Administrator 	Danecha Goins </a:t>
            </a:r>
          </a:p>
          <a:p>
            <a:endParaRPr lang="en-US" dirty="0"/>
          </a:p>
        </p:txBody>
      </p:sp>
    </p:spTree>
    <p:extLst>
      <p:ext uri="{BB962C8B-B14F-4D97-AF65-F5344CB8AC3E}">
        <p14:creationId xmlns:p14="http://schemas.microsoft.com/office/powerpoint/2010/main" val="1484097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Agenda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2671514" y="1937289"/>
            <a:ext cx="6848971" cy="4555093"/>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600" b="1" dirty="0"/>
              <a:t>Members Wellness Check 						6:35pm</a:t>
            </a:r>
          </a:p>
          <a:p>
            <a:r>
              <a:rPr lang="en-US" sz="1600" b="1" dirty="0"/>
              <a:t>Guest Introduction 							6:40pm</a:t>
            </a:r>
          </a:p>
          <a:p>
            <a:endParaRPr lang="en-US" sz="1600" b="1" dirty="0"/>
          </a:p>
          <a:p>
            <a:r>
              <a:rPr lang="en-US" sz="1600" b="1" dirty="0"/>
              <a:t>Approval of  Agenda							6:45pm</a:t>
            </a:r>
          </a:p>
          <a:p>
            <a:endParaRPr lang="en-US" sz="1600" b="1" dirty="0"/>
          </a:p>
          <a:p>
            <a:r>
              <a:rPr lang="en-US" sz="1600" b="1" dirty="0">
                <a:solidFill>
                  <a:schemeClr val="accent2"/>
                </a:solidFill>
              </a:rPr>
              <a:t>Committees and Executive Report</a:t>
            </a:r>
            <a:r>
              <a:rPr lang="en-US" sz="1600" b="1" dirty="0"/>
              <a:t>	</a:t>
            </a:r>
          </a:p>
          <a:p>
            <a:endParaRPr lang="en-US" sz="1600" b="1" dirty="0"/>
          </a:p>
          <a:p>
            <a:r>
              <a:rPr lang="en-US" sz="1600" b="1" dirty="0"/>
              <a:t>Community Safety 								6:50pm</a:t>
            </a:r>
          </a:p>
          <a:p>
            <a:r>
              <a:rPr lang="en-US" sz="1600" b="1" dirty="0"/>
              <a:t>Green[ing] Committee 							6:55pm</a:t>
            </a:r>
          </a:p>
          <a:p>
            <a:r>
              <a:rPr lang="en-US" sz="1600" b="1" dirty="0"/>
              <a:t>Youth Committee 								7:00pm</a:t>
            </a:r>
          </a:p>
          <a:p>
            <a:r>
              <a:rPr lang="en-US" sz="1600" b="1" dirty="0"/>
              <a:t>Live On The Drive 			                        	  	7:05pm</a:t>
            </a:r>
          </a:p>
          <a:p>
            <a:r>
              <a:rPr lang="en-US" sz="1600" b="1" dirty="0"/>
              <a:t>Cleveland Cares 								7:10pm </a:t>
            </a:r>
          </a:p>
          <a:p>
            <a:r>
              <a:rPr lang="en-US" sz="1600" b="1" dirty="0"/>
              <a:t>Community Development Report   				7:15pm</a:t>
            </a:r>
          </a:p>
          <a:p>
            <a:r>
              <a:rPr lang="en-US" sz="1600" b="1" dirty="0"/>
              <a:t>Executive Update			             				7:20pm</a:t>
            </a:r>
          </a:p>
          <a:p>
            <a:r>
              <a:rPr lang="en-US" sz="1600" b="1" dirty="0"/>
              <a:t>Board Discussion/Circle Sharing                    	     	7:40pm</a:t>
            </a:r>
          </a:p>
          <a:p>
            <a:r>
              <a:rPr lang="en-US" sz="1600" b="1" dirty="0"/>
              <a:t>Adjourn					          				8:00pm	</a:t>
            </a:r>
          </a:p>
          <a:p>
            <a:endParaRPr lang="en-US" sz="1600" b="1" dirty="0"/>
          </a:p>
          <a:p>
            <a:endParaRPr lang="en-US" dirty="0"/>
          </a:p>
        </p:txBody>
      </p:sp>
    </p:spTree>
    <p:extLst>
      <p:ext uri="{BB962C8B-B14F-4D97-AF65-F5344CB8AC3E}">
        <p14:creationId xmlns:p14="http://schemas.microsoft.com/office/powerpoint/2010/main" val="2145595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3348914" y="557943"/>
            <a:ext cx="6012061"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b="1" dirty="0"/>
              <a:t>Stacy Sorenson</a:t>
            </a:r>
          </a:p>
          <a:p>
            <a:pPr algn="ctr"/>
            <a:r>
              <a:rPr lang="en-US" dirty="0"/>
              <a:t>NRP / Finance Specialist- Development Finance Division    </a:t>
            </a:r>
          </a:p>
          <a:p>
            <a:pPr algn="ctr"/>
            <a:r>
              <a:rPr lang="en-US" dirty="0"/>
              <a:t>City of Minneapolis - Finance &amp; Property Services</a:t>
            </a:r>
          </a:p>
        </p:txBody>
      </p:sp>
      <p:sp>
        <p:nvSpPr>
          <p:cNvPr id="5" name="TextBox 4">
            <a:extLst>
              <a:ext uri="{FF2B5EF4-FFF2-40B4-BE49-F238E27FC236}">
                <a16:creationId xmlns:a16="http://schemas.microsoft.com/office/drawing/2014/main" id="{528AD611-6542-4E7C-A1B3-3F0ABF368CC1}"/>
              </a:ext>
            </a:extLst>
          </p:cNvPr>
          <p:cNvSpPr txBox="1"/>
          <p:nvPr/>
        </p:nvSpPr>
        <p:spPr>
          <a:xfrm>
            <a:off x="3725410" y="2557227"/>
            <a:ext cx="5480584" cy="2862322"/>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en-US" b="1" dirty="0"/>
              <a:t>Effect of temporary forbearance on CNA.</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Which account should we move money from for "Black Nurses Rock"? </a:t>
            </a:r>
          </a:p>
          <a:p>
            <a:endParaRPr lang="en-US" b="1" dirty="0"/>
          </a:p>
          <a:p>
            <a:pPr marL="285750" indent="-285750">
              <a:buFont typeface="Arial" panose="020B0604020202020204" pitchFamily="34" charset="0"/>
              <a:buChar char="•"/>
            </a:pPr>
            <a:r>
              <a:rPr lang="en-US" b="1" dirty="0"/>
              <a:t>Cleveland forgivable loan program and the status or update? </a:t>
            </a:r>
          </a:p>
          <a:p>
            <a:pPr marL="742950" lvl="1" indent="-285750">
              <a:buFont typeface="Arial" panose="020B0604020202020204" pitchFamily="34" charset="0"/>
              <a:buChar char="•"/>
            </a:pPr>
            <a:r>
              <a:rPr lang="en-US" b="1" dirty="0"/>
              <a:t>Are there different types of loans?</a:t>
            </a:r>
          </a:p>
          <a:p>
            <a:pPr lvl="1"/>
            <a:endParaRPr lang="en-US" b="1" dirty="0"/>
          </a:p>
          <a:p>
            <a:pPr marL="285750" indent="-285750">
              <a:buFont typeface="Arial" panose="020B0604020202020204" pitchFamily="34" charset="0"/>
              <a:buChar char="•"/>
            </a:pPr>
            <a:r>
              <a:rPr lang="en-US" b="1" dirty="0"/>
              <a:t>Anything you would like to add or know...</a:t>
            </a:r>
            <a:endParaRPr lang="en-US" dirty="0"/>
          </a:p>
        </p:txBody>
      </p:sp>
    </p:spTree>
    <p:extLst>
      <p:ext uri="{BB962C8B-B14F-4D97-AF65-F5344CB8AC3E}">
        <p14:creationId xmlns:p14="http://schemas.microsoft.com/office/powerpoint/2010/main" val="573311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3891356" y="759421"/>
            <a:ext cx="4710204"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b="1" dirty="0"/>
              <a:t>Robert Thompson, MNM, MPA</a:t>
            </a:r>
          </a:p>
          <a:p>
            <a:pPr algn="ctr"/>
            <a:r>
              <a:rPr lang="en-US" b="1" dirty="0"/>
              <a:t>Robert Thompson Consulting</a:t>
            </a:r>
          </a:p>
          <a:p>
            <a:pPr algn="ctr"/>
            <a:r>
              <a:rPr lang="en-US" b="1" dirty="0"/>
              <a:t>Accountant Update  </a:t>
            </a:r>
          </a:p>
        </p:txBody>
      </p:sp>
      <p:sp>
        <p:nvSpPr>
          <p:cNvPr id="5" name="TextBox 4">
            <a:extLst>
              <a:ext uri="{FF2B5EF4-FFF2-40B4-BE49-F238E27FC236}">
                <a16:creationId xmlns:a16="http://schemas.microsoft.com/office/drawing/2014/main" id="{528AD611-6542-4E7C-A1B3-3F0ABF368CC1}"/>
              </a:ext>
            </a:extLst>
          </p:cNvPr>
          <p:cNvSpPr txBox="1"/>
          <p:nvPr/>
        </p:nvSpPr>
        <p:spPr>
          <a:xfrm>
            <a:off x="1983783" y="2262753"/>
            <a:ext cx="8090115" cy="3724096"/>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en-US" sz="1600" b="1" dirty="0"/>
              <a:t>Robert has been reviewing accounts. (Vote on approval for hiring Robert)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To begin work with Mike Wilson and also for providing reporting for the board:</a:t>
            </a:r>
          </a:p>
          <a:p>
            <a:pPr marL="742950" lvl="1" indent="-285750">
              <a:buFont typeface="Arial" panose="020B0604020202020204" pitchFamily="34" charset="0"/>
              <a:buChar char="•"/>
            </a:pPr>
            <a:r>
              <a:rPr lang="en-US" sz="1600" b="1" dirty="0"/>
              <a:t>NEED: Recent bank statements, running back to at least December 2019, for all three accounts.</a:t>
            </a:r>
          </a:p>
          <a:p>
            <a:pPr marL="742950" lvl="1" indent="-285750">
              <a:buFont typeface="Arial" panose="020B0604020202020204" pitchFamily="34" charset="0"/>
              <a:buChar char="•"/>
            </a:pPr>
            <a:r>
              <a:rPr lang="en-US" sz="1600" b="1" dirty="0"/>
              <a:t>NEED: Any payroll reports for this year.</a:t>
            </a:r>
          </a:p>
          <a:p>
            <a:pPr marL="742950" lvl="1" indent="-285750">
              <a:buFont typeface="Arial" panose="020B0604020202020204" pitchFamily="34" charset="0"/>
              <a:buChar char="•"/>
            </a:pPr>
            <a:r>
              <a:rPr lang="en-US" sz="1600" b="1" dirty="0"/>
              <a:t>NEED: Access to payroll company as accountant</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For the process of establishing a donated QuickBooks Online account (Tech Soup):</a:t>
            </a:r>
          </a:p>
          <a:p>
            <a:pPr marL="742950" lvl="1" indent="-285750">
              <a:buFont typeface="Arial" panose="020B0604020202020204" pitchFamily="34" charset="0"/>
              <a:buChar char="•"/>
            </a:pPr>
            <a:r>
              <a:rPr lang="en-US" sz="1600" b="1" dirty="0"/>
              <a:t>NEED: Approval for $50 admin fee for TechSoup</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To transfer all the current data for your QuickBooks Online account</a:t>
            </a:r>
          </a:p>
          <a:p>
            <a:pPr marL="742950" lvl="1" indent="-285750">
              <a:buFont typeface="Arial" panose="020B0604020202020204" pitchFamily="34" charset="0"/>
              <a:buChar char="•"/>
            </a:pPr>
            <a:r>
              <a:rPr lang="en-US" sz="1600" b="1" dirty="0"/>
              <a:t>NEED access with CNA account information and password. (Danecha) </a:t>
            </a:r>
          </a:p>
          <a:p>
            <a:pPr marL="742950" lvl="1" indent="-285750">
              <a:buFont typeface="Arial" panose="020B0604020202020204" pitchFamily="34" charset="0"/>
              <a:buChar char="•"/>
            </a:pPr>
            <a:endParaRPr lang="en-US" sz="1200" dirty="0"/>
          </a:p>
        </p:txBody>
      </p:sp>
    </p:spTree>
    <p:extLst>
      <p:ext uri="{BB962C8B-B14F-4D97-AF65-F5344CB8AC3E}">
        <p14:creationId xmlns:p14="http://schemas.microsoft.com/office/powerpoint/2010/main" val="253359276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714</TotalTime>
  <Words>518</Words>
  <Application>Microsoft Office PowerPoint</Application>
  <PresentationFormat>Widescreen</PresentationFormat>
  <Paragraphs>146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Wingdings 3</vt:lpstr>
      <vt:lpstr>Facet</vt:lpstr>
      <vt:lpstr>Cleveland Neighborhood Association </vt:lpstr>
      <vt:lpstr>Organization Summary </vt:lpstr>
      <vt:lpstr>Mission Statement </vt:lpstr>
      <vt:lpstr>Meeting Codes of Conduct </vt:lpstr>
      <vt:lpstr>Welcome</vt:lpstr>
      <vt:lpstr>Attendance </vt:lpstr>
      <vt:lpstr>Agenda </vt:lpstr>
      <vt:lpstr>PowerPoint Presentation</vt:lpstr>
      <vt:lpstr>PowerPoint Presentation</vt:lpstr>
      <vt:lpstr>April Minute Approvals  </vt:lpstr>
      <vt:lpstr>Financial Report </vt:lpstr>
      <vt:lpstr>Community Safety   </vt:lpstr>
      <vt:lpstr>Live on the Drive</vt:lpstr>
      <vt:lpstr>Cleveland Cares</vt:lpstr>
      <vt:lpstr>Community Development </vt:lpstr>
      <vt:lpstr>Youth </vt:lpstr>
      <vt:lpstr>Green[ing]  </vt:lpstr>
      <vt:lpstr>Board Discussion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Cleveland Neighborhood Association </dc:title>
  <dc:creator>Tommy Reyes</dc:creator>
  <cp:lastModifiedBy>Tommy Reyes</cp:lastModifiedBy>
  <cp:revision>33</cp:revision>
  <dcterms:created xsi:type="dcterms:W3CDTF">2020-04-28T20:12:20Z</dcterms:created>
  <dcterms:modified xsi:type="dcterms:W3CDTF">2020-05-27T17:26:10Z</dcterms:modified>
</cp:coreProperties>
</file>