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3" r:id="rId7"/>
    <p:sldId id="261" r:id="rId8"/>
    <p:sldId id="271" r:id="rId9"/>
    <p:sldId id="272" r:id="rId10"/>
    <p:sldId id="268" r:id="rId11"/>
    <p:sldId id="274" r:id="rId12"/>
    <p:sldId id="262" r:id="rId13"/>
    <p:sldId id="264" r:id="rId14"/>
    <p:sldId id="269" r:id="rId15"/>
    <p:sldId id="265" r:id="rId16"/>
    <p:sldId id="263"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3300"/>
    <a:srgbClr val="66FFFF"/>
    <a:srgbClr val="FFFF99"/>
    <a:srgbClr val="CC00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0" autoAdjust="0"/>
    <p:restoredTop sz="94660"/>
  </p:normalViewPr>
  <p:slideViewPr>
    <p:cSldViewPr snapToGrid="0">
      <p:cViewPr varScale="1">
        <p:scale>
          <a:sx n="63" d="100"/>
          <a:sy n="63" d="100"/>
        </p:scale>
        <p:origin x="88" y="2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54008E-79DB-411E-862E-99F748C8EB69}"/>
              </a:ext>
            </a:extLst>
          </p:cNvPr>
          <p:cNvSpPr>
            <a:spLocks noGrp="1"/>
          </p:cNvSpPr>
          <p:nvPr>
            <p:ph type="ctrTitle"/>
          </p:nvPr>
        </p:nvSpPr>
        <p:spPr>
          <a:xfrm>
            <a:off x="1600199" y="4571999"/>
            <a:ext cx="7673801" cy="1087656"/>
          </a:xfrm>
        </p:spPr>
        <p:txBody>
          <a:bodyPr>
            <a:normAutofit/>
          </a:bodyPr>
          <a:lstStyle/>
          <a:p>
            <a:pPr algn="l">
              <a:lnSpc>
                <a:spcPct val="90000"/>
              </a:lnSpc>
            </a:pPr>
            <a:r>
              <a:rPr lang="en-US" sz="3400" dirty="0"/>
              <a:t>Cleveland Neighborhood Association </a:t>
            </a:r>
          </a:p>
        </p:txBody>
      </p:sp>
      <p:sp>
        <p:nvSpPr>
          <p:cNvPr id="3" name="Subtitle 2">
            <a:extLst>
              <a:ext uri="{FF2B5EF4-FFF2-40B4-BE49-F238E27FC236}">
                <a16:creationId xmlns="" xmlns:a16="http://schemas.microsoft.com/office/drawing/2014/main" id="{FC264D13-16F2-47E4-B36D-80416C272644}"/>
              </a:ext>
            </a:extLst>
          </p:cNvPr>
          <p:cNvSpPr>
            <a:spLocks noGrp="1"/>
          </p:cNvSpPr>
          <p:nvPr>
            <p:ph type="subTitle" idx="1"/>
          </p:nvPr>
        </p:nvSpPr>
        <p:spPr>
          <a:xfrm>
            <a:off x="1674795" y="5659655"/>
            <a:ext cx="7599205" cy="611896"/>
          </a:xfrm>
        </p:spPr>
        <p:txBody>
          <a:bodyPr>
            <a:normAutofit/>
          </a:bodyPr>
          <a:lstStyle/>
          <a:p>
            <a:pPr algn="l">
              <a:lnSpc>
                <a:spcPct val="90000"/>
              </a:lnSpc>
            </a:pPr>
            <a:r>
              <a:rPr lang="en-US" sz="1400" dirty="0" smtClean="0"/>
              <a:t>June 24</a:t>
            </a:r>
            <a:r>
              <a:rPr lang="en-US" sz="1400" baseline="30000" dirty="0" smtClean="0"/>
              <a:t>th</a:t>
            </a:r>
            <a:r>
              <a:rPr lang="en-US" sz="1400" dirty="0" smtClean="0"/>
              <a:t>, </a:t>
            </a:r>
            <a:r>
              <a:rPr lang="en-US" sz="1400" dirty="0"/>
              <a:t>2020 </a:t>
            </a:r>
          </a:p>
          <a:p>
            <a:pPr algn="l">
              <a:lnSpc>
                <a:spcPct val="90000"/>
              </a:lnSpc>
            </a:pPr>
            <a:r>
              <a:rPr lang="en-US" sz="1400" dirty="0"/>
              <a:t>6:30 -</a:t>
            </a:r>
            <a:r>
              <a:rPr lang="en-US" sz="1400" dirty="0" smtClean="0"/>
              <a:t>8:00 </a:t>
            </a:r>
            <a:r>
              <a:rPr lang="en-US" sz="1400" dirty="0"/>
              <a:t>PM </a:t>
            </a:r>
          </a:p>
        </p:txBody>
      </p:sp>
      <p:pic>
        <p:nvPicPr>
          <p:cNvPr id="5" name="Picture 4" descr="A close up of a logo&#10;&#10;Description automatically generated">
            <a:extLst>
              <a:ext uri="{FF2B5EF4-FFF2-40B4-BE49-F238E27FC236}">
                <a16:creationId xmlns="" xmlns:a16="http://schemas.microsoft.com/office/drawing/2014/main" id="{ED620D29-12A5-4CFE-A0D9-5078A16AF1E6}"/>
              </a:ext>
            </a:extLst>
          </p:cNvPr>
          <p:cNvPicPr>
            <a:picLocks noChangeAspect="1"/>
          </p:cNvPicPr>
          <p:nvPr/>
        </p:nvPicPr>
        <p:blipFill>
          <a:blip r:embed="rId2"/>
          <a:stretch>
            <a:fillRect/>
          </a:stretch>
        </p:blipFill>
        <p:spPr>
          <a:xfrm>
            <a:off x="1600201" y="609600"/>
            <a:ext cx="6070596" cy="3642357"/>
          </a:xfrm>
          <a:prstGeom prst="rect">
            <a:avLst/>
          </a:prstGeom>
        </p:spPr>
      </p:pic>
    </p:spTree>
    <p:extLst>
      <p:ext uri="{BB962C8B-B14F-4D97-AF65-F5344CB8AC3E}">
        <p14:creationId xmlns:p14="http://schemas.microsoft.com/office/powerpoint/2010/main" val="3047786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Cleveland Cares</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4448333" y="2536667"/>
            <a:ext cx="4416698" cy="147732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Yard Maintenance</a:t>
            </a:r>
          </a:p>
          <a:p>
            <a:pPr marL="342900" indent="-342900">
              <a:buFont typeface="Arial" panose="020B0604020202020204" pitchFamily="34" charset="0"/>
              <a:buChar char="•"/>
            </a:pPr>
            <a:r>
              <a:rPr lang="en-US" sz="2400" b="1" dirty="0"/>
              <a:t>Neighbor Check In   </a:t>
            </a:r>
          </a:p>
          <a:p>
            <a:pPr marL="342900" indent="-342900">
              <a:buFont typeface="Arial" panose="020B0604020202020204" pitchFamily="34" charset="0"/>
              <a:buChar char="•"/>
            </a:pPr>
            <a:r>
              <a:rPr lang="en-US" sz="2400" b="1" dirty="0"/>
              <a:t>Mailing list for newsletter </a:t>
            </a:r>
          </a:p>
          <a:p>
            <a:endParaRPr lang="en-US" dirty="0"/>
          </a:p>
        </p:txBody>
      </p:sp>
    </p:spTree>
    <p:extLst>
      <p:ext uri="{BB962C8B-B14F-4D97-AF65-F5344CB8AC3E}">
        <p14:creationId xmlns:p14="http://schemas.microsoft.com/office/powerpoint/2010/main" val="1985503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smtClean="0"/>
              <a:t>Executive Report</a:t>
            </a:r>
            <a:endParaRPr lang="en-US" dirty="0"/>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107770" y="4773478"/>
            <a:ext cx="8601559" cy="160043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600" b="1" dirty="0"/>
          </a:p>
          <a:p>
            <a:r>
              <a:rPr lang="en-US" sz="1600" b="1" dirty="0">
                <a:solidFill>
                  <a:srgbClr val="0070C0"/>
                </a:solidFill>
              </a:rPr>
              <a:t>Current Agenda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
        <p:nvSpPr>
          <p:cNvPr id="5" name="TextBox 4">
            <a:extLst>
              <a:ext uri="{FF2B5EF4-FFF2-40B4-BE49-F238E27FC236}">
                <a16:creationId xmlns="" xmlns:a16="http://schemas.microsoft.com/office/drawing/2014/main" id="{B4052F5A-46B1-4604-98C3-E2689F6A7945}"/>
              </a:ext>
            </a:extLst>
          </p:cNvPr>
          <p:cNvSpPr txBox="1"/>
          <p:nvPr/>
        </p:nvSpPr>
        <p:spPr>
          <a:xfrm>
            <a:off x="1383491" y="2686339"/>
            <a:ext cx="7981627" cy="64633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800100" lvl="1" indent="-342900">
              <a:buFont typeface="Arial" panose="020B0604020202020204" pitchFamily="34" charset="0"/>
              <a:buChar char="•"/>
            </a:pPr>
            <a:endParaRPr lang="en-US" b="1" dirty="0"/>
          </a:p>
          <a:p>
            <a:pPr marL="8001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3761239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Community Safety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3585920" y="2169762"/>
            <a:ext cx="4938148" cy="550920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endParaRPr lang="en-US" sz="2400" b="1" dirty="0" smtClean="0"/>
          </a:p>
          <a:p>
            <a:pPr marL="342900" indent="-342900">
              <a:buFont typeface="Arial" panose="020B0604020202020204" pitchFamily="34" charset="0"/>
              <a:buChar char="•"/>
            </a:pPr>
            <a:r>
              <a:rPr lang="en-US" sz="2400" b="1" dirty="0" smtClean="0"/>
              <a:t>Surveillance </a:t>
            </a:r>
            <a:r>
              <a:rPr lang="en-US" sz="2400" b="1" dirty="0"/>
              <a:t>Program </a:t>
            </a:r>
          </a:p>
          <a:p>
            <a:pPr marL="800100" lvl="1" indent="-342900">
              <a:buFont typeface="Arial" panose="020B0604020202020204" pitchFamily="34" charset="0"/>
              <a:buChar char="•"/>
            </a:pPr>
            <a:r>
              <a:rPr lang="en-US" sz="1600" b="1" dirty="0"/>
              <a:t>1 New request- Has it been processed </a:t>
            </a:r>
          </a:p>
          <a:p>
            <a:pPr marL="342900" indent="-342900">
              <a:buFont typeface="Arial" panose="020B0604020202020204" pitchFamily="34" charset="0"/>
              <a:buChar char="•"/>
            </a:pPr>
            <a:r>
              <a:rPr lang="en-US" sz="2400" b="1" dirty="0"/>
              <a:t>Block Patrol </a:t>
            </a:r>
          </a:p>
          <a:p>
            <a:pPr marL="342900" indent="-342900">
              <a:buFont typeface="Arial" panose="020B0604020202020204" pitchFamily="34" charset="0"/>
              <a:buChar char="•"/>
            </a:pPr>
            <a:r>
              <a:rPr lang="en-US" sz="2400" b="1" dirty="0"/>
              <a:t>Block Leaders </a:t>
            </a:r>
          </a:p>
          <a:p>
            <a:pPr marL="800100" lvl="1" indent="-342900">
              <a:buFont typeface="Arial" panose="020B0604020202020204" pitchFamily="34" charset="0"/>
              <a:buChar char="•"/>
            </a:pPr>
            <a:r>
              <a:rPr lang="en-US" sz="1600" b="1" dirty="0"/>
              <a:t>List from 2016 </a:t>
            </a:r>
          </a:p>
          <a:p>
            <a:pPr marL="342900" indent="-342900">
              <a:buFont typeface="Arial" panose="020B0604020202020204" pitchFamily="34" charset="0"/>
              <a:buChar char="•"/>
            </a:pPr>
            <a:r>
              <a:rPr lang="en-US" sz="2400" b="1" dirty="0"/>
              <a:t>Cleveland Crime Map (week)</a:t>
            </a:r>
          </a:p>
          <a:p>
            <a:pPr marL="800100" lvl="1" indent="-342900">
              <a:buFont typeface="Arial" panose="020B0604020202020204" pitchFamily="34" charset="0"/>
              <a:buChar char="•"/>
            </a:pPr>
            <a:r>
              <a:rPr lang="en-US" sz="1600" b="1" dirty="0"/>
              <a:t>MPD public website and create a GovDelivery account and then you would be able to receive them through your Email. </a:t>
            </a:r>
          </a:p>
          <a:p>
            <a:pPr marL="342900" indent="-342900">
              <a:buFont typeface="Arial" panose="020B0604020202020204" pitchFamily="34" charset="0"/>
              <a:buChar char="•"/>
            </a:pPr>
            <a:r>
              <a:rPr lang="en-US" sz="2400" b="1" dirty="0"/>
              <a:t>Police Surveillance Cameras </a:t>
            </a:r>
          </a:p>
          <a:p>
            <a:pPr marL="342900" indent="-342900">
              <a:buFont typeface="Arial" panose="020B0604020202020204" pitchFamily="34" charset="0"/>
              <a:buChar char="•"/>
            </a:pPr>
            <a:r>
              <a:rPr lang="en-US" sz="1600" b="1" dirty="0"/>
              <a:t>Emailed Bill </a:t>
            </a:r>
            <a:r>
              <a:rPr lang="en-US" sz="1600" b="1" dirty="0" smtClean="0"/>
              <a:t>Magnuson</a:t>
            </a:r>
          </a:p>
          <a:p>
            <a:pPr marL="342900" indent="-342900">
              <a:buFont typeface="Arial" panose="020B0604020202020204" pitchFamily="34" charset="0"/>
              <a:buChar char="•"/>
            </a:pPr>
            <a:r>
              <a:rPr lang="en-US" sz="2400" b="1" dirty="0" smtClean="0"/>
              <a:t>We Watch, We Call Signs</a:t>
            </a:r>
            <a:endParaRPr lang="en-US" sz="1600" b="1" dirty="0"/>
          </a:p>
          <a:p>
            <a:r>
              <a:rPr lang="en-US" b="1" dirty="0"/>
              <a:t> </a:t>
            </a:r>
            <a:endParaRPr lang="en-US" b="1" dirty="0" smtClean="0"/>
          </a:p>
          <a:p>
            <a:r>
              <a:rPr lang="en-US" dirty="0"/>
              <a:t> </a:t>
            </a:r>
          </a:p>
          <a:p>
            <a:endParaRPr lang="en-US" b="1" dirty="0"/>
          </a:p>
          <a:p>
            <a:endParaRPr lang="en-US" dirty="0"/>
          </a:p>
        </p:txBody>
      </p:sp>
    </p:spTree>
    <p:extLst>
      <p:ext uri="{BB962C8B-B14F-4D97-AF65-F5344CB8AC3E}">
        <p14:creationId xmlns:p14="http://schemas.microsoft.com/office/powerpoint/2010/main" val="2750537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Live on the Drive</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4825784" y="2789694"/>
            <a:ext cx="3295333" cy="64633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t>Cancelled</a:t>
            </a:r>
          </a:p>
          <a:p>
            <a:pPr algn="ctr"/>
            <a:endParaRPr lang="en-US" b="1" dirty="0"/>
          </a:p>
        </p:txBody>
      </p:sp>
    </p:spTree>
    <p:extLst>
      <p:ext uri="{BB962C8B-B14F-4D97-AF65-F5344CB8AC3E}">
        <p14:creationId xmlns:p14="http://schemas.microsoft.com/office/powerpoint/2010/main" val="2141899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Community Development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4448333" y="2536667"/>
            <a:ext cx="3889755" cy="2585323"/>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Home Loan Renovation</a:t>
            </a:r>
          </a:p>
          <a:p>
            <a:pPr marL="342900" indent="-342900">
              <a:buFont typeface="Arial" panose="020B0604020202020204" pitchFamily="34" charset="0"/>
              <a:buChar char="•"/>
            </a:pPr>
            <a:r>
              <a:rPr lang="en-US" sz="2400" b="1" dirty="0"/>
              <a:t>Census Information</a:t>
            </a:r>
          </a:p>
          <a:p>
            <a:pPr marL="342900" indent="-342900">
              <a:buFont typeface="Arial" panose="020B0604020202020204" pitchFamily="34" charset="0"/>
              <a:buChar char="•"/>
            </a:pPr>
            <a:r>
              <a:rPr lang="en-US" sz="2400" b="1" dirty="0"/>
              <a:t>Monthly News Letter </a:t>
            </a:r>
          </a:p>
          <a:p>
            <a:pPr marL="342900" indent="-342900">
              <a:buFont typeface="Arial" panose="020B0604020202020204" pitchFamily="34" charset="0"/>
              <a:buChar char="•"/>
            </a:pPr>
            <a:r>
              <a:rPr lang="en-US" sz="2400" b="1" dirty="0"/>
              <a:t>Website Update  </a:t>
            </a:r>
          </a:p>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93628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Youth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4453825" y="2505670"/>
            <a:ext cx="3295333" cy="1107996"/>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2470873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Green[ing]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1602137" y="2707148"/>
            <a:ext cx="3481307" cy="221599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Community Garden</a:t>
            </a:r>
          </a:p>
          <a:p>
            <a:pPr marL="342900" indent="-342900">
              <a:buFont typeface="Arial" panose="020B0604020202020204" pitchFamily="34" charset="0"/>
              <a:buChar char="•"/>
            </a:pPr>
            <a:r>
              <a:rPr lang="en-US" sz="2400" b="1" dirty="0"/>
              <a:t>Growing North</a:t>
            </a:r>
          </a:p>
          <a:p>
            <a:pPr marL="342900" indent="-342900">
              <a:buFont typeface="Arial" panose="020B0604020202020204" pitchFamily="34" charset="0"/>
              <a:buChar char="•"/>
            </a:pPr>
            <a:r>
              <a:rPr lang="en-US" sz="2400" b="1" dirty="0"/>
              <a:t>Step up youth </a:t>
            </a:r>
          </a:p>
          <a:p>
            <a:endParaRPr lang="en-US" sz="2400" b="1" dirty="0"/>
          </a:p>
          <a:p>
            <a:r>
              <a:rPr lang="en-US" sz="2400" b="1" dirty="0"/>
              <a:t> </a:t>
            </a:r>
          </a:p>
          <a:p>
            <a:endParaRPr lang="en-US" dirty="0"/>
          </a:p>
        </p:txBody>
      </p:sp>
      <p:pic>
        <p:nvPicPr>
          <p:cNvPr id="5" name="Picture 4" descr="A group of people in a field&#10;&#10;Description automatically generated">
            <a:extLst>
              <a:ext uri="{FF2B5EF4-FFF2-40B4-BE49-F238E27FC236}">
                <a16:creationId xmlns="" xmlns:a16="http://schemas.microsoft.com/office/drawing/2014/main" id="{039C271D-3CCB-4686-8795-A1E3262CDB0E}"/>
              </a:ext>
            </a:extLst>
          </p:cNvPr>
          <p:cNvPicPr>
            <a:picLocks noChangeAspect="1"/>
          </p:cNvPicPr>
          <p:nvPr/>
        </p:nvPicPr>
        <p:blipFill>
          <a:blip r:embed="rId3"/>
          <a:stretch>
            <a:fillRect/>
          </a:stretch>
        </p:blipFill>
        <p:spPr>
          <a:xfrm>
            <a:off x="5412352" y="1843005"/>
            <a:ext cx="3669655" cy="2752241"/>
          </a:xfrm>
          <a:prstGeom prst="rect">
            <a:avLst/>
          </a:prstGeom>
        </p:spPr>
      </p:pic>
    </p:spTree>
    <p:extLst>
      <p:ext uri="{BB962C8B-B14F-4D97-AF65-F5344CB8AC3E}">
        <p14:creationId xmlns:p14="http://schemas.microsoft.com/office/powerpoint/2010/main" val="2296454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Board Discussion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4" name="TextBox 3">
            <a:extLst>
              <a:ext uri="{FF2B5EF4-FFF2-40B4-BE49-F238E27FC236}">
                <a16:creationId xmlns="" xmlns:a16="http://schemas.microsoft.com/office/drawing/2014/main" id="{A7B2751B-5342-4DA8-B305-80A058939AEE}"/>
              </a:ext>
            </a:extLst>
          </p:cNvPr>
          <p:cNvSpPr txBox="1"/>
          <p:nvPr/>
        </p:nvSpPr>
        <p:spPr>
          <a:xfrm>
            <a:off x="3487438" y="2428179"/>
            <a:ext cx="5083125" cy="4801314"/>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 Assign </a:t>
            </a:r>
            <a:r>
              <a:rPr lang="en-US" sz="2400" dirty="0"/>
              <a:t>l</a:t>
            </a:r>
            <a:r>
              <a:rPr lang="en-US" sz="2400" dirty="0" smtClean="0"/>
              <a:t>eader </a:t>
            </a:r>
            <a:r>
              <a:rPr lang="en-US" sz="2400" dirty="0"/>
              <a:t>of next meeting </a:t>
            </a:r>
          </a:p>
          <a:p>
            <a:r>
              <a:rPr lang="en-US" sz="2400" dirty="0" smtClean="0"/>
              <a:t>- Fireworks </a:t>
            </a:r>
            <a:r>
              <a:rPr lang="en-US" sz="2400" dirty="0"/>
              <a:t>and Sirens</a:t>
            </a:r>
          </a:p>
          <a:p>
            <a:r>
              <a:rPr lang="en-US" sz="2400" dirty="0" smtClean="0"/>
              <a:t>- Community </a:t>
            </a:r>
            <a:r>
              <a:rPr lang="en-US" sz="2400" dirty="0"/>
              <a:t>Meeting status-  </a:t>
            </a:r>
          </a:p>
          <a:p>
            <a:r>
              <a:rPr lang="en-US" sz="2400" dirty="0" smtClean="0"/>
              <a:t>- Gas </a:t>
            </a:r>
            <a:r>
              <a:rPr lang="en-US" sz="2400" dirty="0"/>
              <a:t>station on Dowling that was burnt down</a:t>
            </a:r>
          </a:p>
          <a:p>
            <a:r>
              <a:rPr lang="en-US" sz="2400" dirty="0" smtClean="0"/>
              <a:t>- COVID </a:t>
            </a:r>
            <a:r>
              <a:rPr lang="en-US" sz="2400" dirty="0"/>
              <a:t>Response </a:t>
            </a:r>
          </a:p>
          <a:p>
            <a:r>
              <a:rPr lang="en-US" sz="2400" dirty="0" smtClean="0"/>
              <a:t>- Next </a:t>
            </a:r>
            <a:r>
              <a:rPr lang="en-US" sz="2400" dirty="0"/>
              <a:t>meeting update: in person, or online</a:t>
            </a:r>
          </a:p>
          <a:p>
            <a:r>
              <a:rPr lang="en-US" sz="2400" dirty="0" smtClean="0"/>
              <a:t>- Loan </a:t>
            </a:r>
            <a:r>
              <a:rPr lang="en-US" sz="2400" dirty="0"/>
              <a:t>updates</a:t>
            </a:r>
          </a:p>
          <a:p>
            <a:r>
              <a:rPr lang="en-US" sz="2400" dirty="0" smtClean="0"/>
              <a:t>Community </a:t>
            </a:r>
            <a:r>
              <a:rPr lang="en-US" sz="2400" dirty="0"/>
              <a:t>policing safety walks  </a:t>
            </a:r>
          </a:p>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150373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Organization Summary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341535" y="2386740"/>
            <a:ext cx="7112431"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a:p>
            <a:pPr algn="ctr"/>
            <a:r>
              <a:rPr lang="en-US" dirty="0"/>
              <a:t>Cleveland Neighborhood Association works towards its mission by hosting regular events including youth events, monthly committee meetings engaging neighbors and city/county officials, and the popular Live On The Drive events, a summer concert and movie series that draws neighbors from nearby neighborhoods, and visitors from the Twin Cities region at large. </a:t>
            </a:r>
          </a:p>
          <a:p>
            <a:r>
              <a:rPr lang="en-US" dirty="0"/>
              <a:t/>
            </a:r>
            <a:br>
              <a:rPr lang="en-US" dirty="0"/>
            </a:br>
            <a:endParaRPr lang="en-US" dirty="0"/>
          </a:p>
        </p:txBody>
      </p:sp>
    </p:spTree>
    <p:extLst>
      <p:ext uri="{BB962C8B-B14F-4D97-AF65-F5344CB8AC3E}">
        <p14:creationId xmlns:p14="http://schemas.microsoft.com/office/powerpoint/2010/main" val="3348564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Mission Statement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341535" y="2386740"/>
            <a:ext cx="7112431"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a:p>
            <a:pPr algn="ctr"/>
            <a:r>
              <a:rPr lang="en-US" dirty="0"/>
              <a:t>Cleveland Neighborhood Association’s mission is to foster and cultivate a safe, diverse, and forward-thinking neighborhood by building relationships, inspiring community members and embracing local opportunity for the betterment of the lives of the residents of Cleveland Neighborhood.</a:t>
            </a:r>
          </a:p>
          <a:p>
            <a:endParaRPr lang="en-US" dirty="0"/>
          </a:p>
          <a:p>
            <a:r>
              <a:rPr lang="en-US" dirty="0"/>
              <a:t/>
            </a:r>
            <a:br>
              <a:rPr lang="en-US" dirty="0"/>
            </a:br>
            <a:endParaRPr lang="en-US" dirty="0"/>
          </a:p>
        </p:txBody>
      </p:sp>
    </p:spTree>
    <p:extLst>
      <p:ext uri="{BB962C8B-B14F-4D97-AF65-F5344CB8AC3E}">
        <p14:creationId xmlns:p14="http://schemas.microsoft.com/office/powerpoint/2010/main" val="3677709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Meeting Codes of Conduct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341535" y="2386740"/>
            <a:ext cx="7112431" cy="31700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fontAlgn="base">
              <a:spcBef>
                <a:spcPts val="600"/>
              </a:spcBef>
              <a:buFont typeface="Arial" panose="020B0604020202020204" pitchFamily="34" charset="0"/>
              <a:buChar char="•"/>
            </a:pPr>
            <a:r>
              <a:rPr lang="en-US" dirty="0"/>
              <a:t>All members and guests must sign in and sign up if they would like to participate in meeting</a:t>
            </a:r>
          </a:p>
          <a:p>
            <a:pPr marL="285750" indent="-285750" fontAlgn="base">
              <a:spcBef>
                <a:spcPts val="600"/>
              </a:spcBef>
              <a:buFont typeface="Arial" panose="020B0604020202020204" pitchFamily="34" charset="0"/>
              <a:buChar char="•"/>
            </a:pPr>
            <a:r>
              <a:rPr lang="en-US" dirty="0"/>
              <a:t>Please turn sound off on any electronic devices during board meetings</a:t>
            </a:r>
          </a:p>
          <a:p>
            <a:pPr marL="285750" indent="-285750" fontAlgn="base">
              <a:spcBef>
                <a:spcPts val="600"/>
              </a:spcBef>
              <a:buFont typeface="Arial" panose="020B0604020202020204" pitchFamily="34" charset="0"/>
              <a:buChar char="•"/>
            </a:pPr>
            <a:r>
              <a:rPr lang="en-US" dirty="0"/>
              <a:t>Guests may not speak unless permissible by board chair</a:t>
            </a:r>
          </a:p>
          <a:p>
            <a:pPr marL="285750" indent="-285750" fontAlgn="base">
              <a:spcBef>
                <a:spcPts val="600"/>
              </a:spcBef>
              <a:buFont typeface="Arial" panose="020B0604020202020204" pitchFamily="34" charset="0"/>
              <a:buChar char="•"/>
            </a:pPr>
            <a:r>
              <a:rPr lang="en-US" dirty="0"/>
              <a:t>Guests may not speak during any motions</a:t>
            </a:r>
          </a:p>
          <a:p>
            <a:pPr marL="285750" indent="-285750" fontAlgn="base">
              <a:spcBef>
                <a:spcPts val="600"/>
              </a:spcBef>
              <a:buFont typeface="Arial" panose="020B0604020202020204" pitchFamily="34" charset="0"/>
              <a:buChar char="•"/>
            </a:pPr>
            <a:r>
              <a:rPr lang="en-US" dirty="0"/>
              <a:t>We will stick to the schedule, if there is something that needs further discussion past the time allowed for that line item it must be tabled until the end of the meeting during announcements.</a:t>
            </a:r>
          </a:p>
        </p:txBody>
      </p:sp>
    </p:spTree>
    <p:extLst>
      <p:ext uri="{BB962C8B-B14F-4D97-AF65-F5344CB8AC3E}">
        <p14:creationId xmlns:p14="http://schemas.microsoft.com/office/powerpoint/2010/main" val="4287045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smtClean="0"/>
              <a:t>Guests</a:t>
            </a:r>
            <a:endParaRPr lang="en-US" dirty="0"/>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899463" y="2231760"/>
            <a:ext cx="6399509"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b="1" dirty="0" smtClean="0"/>
              <a:t>MPD Community </a:t>
            </a:r>
            <a:r>
              <a:rPr lang="en-US" b="1" dirty="0" err="1" smtClean="0"/>
              <a:t>Liason</a:t>
            </a:r>
            <a:r>
              <a:rPr lang="en-US" b="1" dirty="0" smtClean="0"/>
              <a:t>: </a:t>
            </a:r>
            <a:r>
              <a:rPr lang="en-US" dirty="0"/>
              <a:t>	</a:t>
            </a:r>
            <a:r>
              <a:rPr lang="en-US" dirty="0" smtClean="0"/>
              <a:t>Bill Magnusson</a:t>
            </a:r>
            <a:endParaRPr lang="en-US" dirty="0"/>
          </a:p>
          <a:p>
            <a:r>
              <a:rPr lang="en-US" dirty="0"/>
              <a:t>										</a:t>
            </a:r>
            <a:endParaRPr lang="en-US" dirty="0" smtClean="0"/>
          </a:p>
          <a:p>
            <a:endParaRPr lang="en-US" dirty="0"/>
          </a:p>
        </p:txBody>
      </p:sp>
    </p:spTree>
    <p:extLst>
      <p:ext uri="{BB962C8B-B14F-4D97-AF65-F5344CB8AC3E}">
        <p14:creationId xmlns:p14="http://schemas.microsoft.com/office/powerpoint/2010/main" val="1484097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Attendance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899463" y="2231760"/>
            <a:ext cx="6399509" cy="369331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Members: 	Chair			Tommy Reyes</a:t>
            </a:r>
          </a:p>
          <a:p>
            <a:r>
              <a:rPr lang="en-US" dirty="0"/>
              <a:t>			Vice Chair		Kate Herman</a:t>
            </a:r>
          </a:p>
          <a:p>
            <a:r>
              <a:rPr lang="en-US" dirty="0"/>
              <a:t>			Secretary		Meredith Hyduke</a:t>
            </a:r>
          </a:p>
          <a:p>
            <a:r>
              <a:rPr lang="en-US" dirty="0"/>
              <a:t>			Treasurer		Patricia Crumely</a:t>
            </a:r>
          </a:p>
          <a:p>
            <a:r>
              <a:rPr lang="en-US" dirty="0"/>
              <a:t>	</a:t>
            </a:r>
          </a:p>
          <a:p>
            <a:r>
              <a:rPr lang="en-US" dirty="0"/>
              <a:t>							Brenda Hasan</a:t>
            </a:r>
          </a:p>
          <a:p>
            <a:r>
              <a:rPr lang="en-US" dirty="0"/>
              <a:t>							JoAnne Middaugh</a:t>
            </a:r>
          </a:p>
          <a:p>
            <a:r>
              <a:rPr lang="en-US" dirty="0"/>
              <a:t>							Wesley Farrow</a:t>
            </a:r>
          </a:p>
          <a:p>
            <a:r>
              <a:rPr lang="en-US" dirty="0"/>
              <a:t>							Armando Zentella-Ruiz</a:t>
            </a:r>
          </a:p>
          <a:p>
            <a:r>
              <a:rPr lang="en-US" dirty="0"/>
              <a:t>							Cynthia Syverson</a:t>
            </a:r>
          </a:p>
          <a:p>
            <a:r>
              <a:rPr lang="en-US" dirty="0"/>
              <a:t>							Matthew Jarolimek</a:t>
            </a:r>
          </a:p>
          <a:p>
            <a:r>
              <a:rPr lang="en-US" dirty="0"/>
              <a:t>Staff: 	Exec. Administrator 	Danecha Goins </a:t>
            </a:r>
          </a:p>
          <a:p>
            <a:endParaRPr lang="en-US" dirty="0"/>
          </a:p>
        </p:txBody>
      </p:sp>
    </p:spTree>
    <p:extLst>
      <p:ext uri="{BB962C8B-B14F-4D97-AF65-F5344CB8AC3E}">
        <p14:creationId xmlns:p14="http://schemas.microsoft.com/office/powerpoint/2010/main" val="1799273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Agenda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671514" y="1937289"/>
            <a:ext cx="6848971" cy="406265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600" b="1" dirty="0"/>
              <a:t>Agenda </a:t>
            </a:r>
            <a:r>
              <a:rPr lang="en-US" sz="1600" dirty="0"/>
              <a:t>             </a:t>
            </a:r>
          </a:p>
          <a:p>
            <a:pPr fontAlgn="base"/>
            <a:r>
              <a:rPr lang="en-US" sz="1600" dirty="0"/>
              <a:t>Approval of May </a:t>
            </a:r>
            <a:r>
              <a:rPr lang="en-US" sz="1600" dirty="0" smtClean="0"/>
              <a:t>Minutes </a:t>
            </a:r>
            <a:r>
              <a:rPr lang="en-US" sz="1600" dirty="0" smtClean="0"/>
              <a:t>						</a:t>
            </a:r>
            <a:r>
              <a:rPr lang="en-US" sz="1600" dirty="0" smtClean="0"/>
              <a:t>	</a:t>
            </a:r>
            <a:r>
              <a:rPr lang="en-US" sz="1600" dirty="0" smtClean="0"/>
              <a:t>	6:30pm</a:t>
            </a:r>
            <a:endParaRPr lang="en-US" sz="1600" dirty="0"/>
          </a:p>
          <a:p>
            <a:pPr fontAlgn="base"/>
            <a:r>
              <a:rPr lang="en-US" sz="1600" dirty="0" smtClean="0"/>
              <a:t>MPD Community Liaison Update						6:35pm</a:t>
            </a:r>
            <a:endParaRPr lang="en-US" sz="1600" dirty="0" smtClean="0"/>
          </a:p>
          <a:p>
            <a:pPr fontAlgn="base"/>
            <a:r>
              <a:rPr lang="en-US" sz="1600" dirty="0" smtClean="0"/>
              <a:t>Treasurer and Financial Update </a:t>
            </a:r>
            <a:r>
              <a:rPr lang="en-US" sz="1600" dirty="0" smtClean="0"/>
              <a:t>						</a:t>
            </a:r>
            <a:r>
              <a:rPr lang="en-US" sz="1600" dirty="0" smtClean="0"/>
              <a:t>6:45pm</a:t>
            </a:r>
            <a:endParaRPr lang="en-US" sz="1600" dirty="0"/>
          </a:p>
          <a:p>
            <a:pPr fontAlgn="base"/>
            <a:r>
              <a:rPr lang="en-US" sz="1600" dirty="0"/>
              <a:t>Executive </a:t>
            </a:r>
            <a:r>
              <a:rPr lang="en-US" sz="1600" dirty="0" smtClean="0"/>
              <a:t>Update </a:t>
            </a:r>
            <a:r>
              <a:rPr lang="en-US" sz="1600" dirty="0" smtClean="0"/>
              <a:t>									</a:t>
            </a:r>
            <a:r>
              <a:rPr lang="en-US" sz="1600" dirty="0" smtClean="0"/>
              <a:t>6:50pm</a:t>
            </a:r>
            <a:r>
              <a:rPr lang="en-US" sz="1600" dirty="0"/>
              <a:t/>
            </a:r>
            <a:br>
              <a:rPr lang="en-US" sz="1600" dirty="0"/>
            </a:br>
            <a:r>
              <a:rPr lang="en-US" sz="1600" dirty="0"/>
              <a:t>Community Safety Committee Report </a:t>
            </a:r>
            <a:r>
              <a:rPr lang="en-US" sz="1600" dirty="0" smtClean="0"/>
              <a:t>					7:00pm</a:t>
            </a:r>
            <a:endParaRPr lang="en-US" sz="1600" dirty="0"/>
          </a:p>
          <a:p>
            <a:pPr fontAlgn="base"/>
            <a:r>
              <a:rPr lang="en-US" sz="1600" dirty="0"/>
              <a:t>Live On The Drive Committee Report </a:t>
            </a:r>
            <a:r>
              <a:rPr lang="en-US" sz="1600" dirty="0" smtClean="0"/>
              <a:t>					</a:t>
            </a:r>
            <a:r>
              <a:rPr lang="en-US" sz="1600" dirty="0" smtClean="0"/>
              <a:t>7:10pm</a:t>
            </a:r>
            <a:endParaRPr lang="en-US" sz="1600" dirty="0"/>
          </a:p>
          <a:p>
            <a:pPr fontAlgn="base"/>
            <a:r>
              <a:rPr lang="en-US" sz="1600" dirty="0"/>
              <a:t>Green Committee Report </a:t>
            </a:r>
            <a:r>
              <a:rPr lang="en-US" sz="1600" dirty="0" smtClean="0"/>
              <a:t>							</a:t>
            </a:r>
            <a:r>
              <a:rPr lang="en-US" sz="1600" dirty="0" smtClean="0"/>
              <a:t>7:15pm</a:t>
            </a:r>
            <a:endParaRPr lang="en-US" sz="1600" dirty="0"/>
          </a:p>
          <a:p>
            <a:pPr fontAlgn="base"/>
            <a:r>
              <a:rPr lang="en-US" sz="1600" dirty="0"/>
              <a:t>Youth Committee Report </a:t>
            </a:r>
            <a:r>
              <a:rPr lang="en-US" sz="1600" dirty="0" smtClean="0"/>
              <a:t>							7:20pm</a:t>
            </a:r>
            <a:endParaRPr lang="en-US" sz="1600" dirty="0"/>
          </a:p>
          <a:p>
            <a:pPr fontAlgn="base"/>
            <a:r>
              <a:rPr lang="en-US" sz="1600" dirty="0"/>
              <a:t>Senior &amp; Community Development Report </a:t>
            </a:r>
            <a:r>
              <a:rPr lang="en-US" sz="1600" dirty="0" smtClean="0"/>
              <a:t>				</a:t>
            </a:r>
            <a:r>
              <a:rPr lang="en-US" sz="1600" dirty="0" smtClean="0"/>
              <a:t>7:25pm</a:t>
            </a:r>
            <a:endParaRPr lang="en-US" sz="1600" dirty="0"/>
          </a:p>
          <a:p>
            <a:pPr fontAlgn="base"/>
            <a:r>
              <a:rPr lang="en-US" sz="1600" dirty="0"/>
              <a:t>Guest Speakers- (2 minutes each)             </a:t>
            </a:r>
            <a:r>
              <a:rPr lang="en-US" sz="1600" dirty="0" smtClean="0"/>
              <a:t>				</a:t>
            </a:r>
            <a:r>
              <a:rPr lang="en-US" sz="1600" dirty="0" smtClean="0"/>
              <a:t>7:35pm</a:t>
            </a:r>
          </a:p>
          <a:p>
            <a:pPr fontAlgn="base"/>
            <a:r>
              <a:rPr lang="en-US" sz="1600" dirty="0" smtClean="0"/>
              <a:t>New Business/Board Discussion						7:45pm</a:t>
            </a:r>
            <a:endParaRPr lang="en-US" sz="1600" dirty="0"/>
          </a:p>
          <a:p>
            <a:pPr fontAlgn="base"/>
            <a:r>
              <a:rPr lang="en-US" sz="1600" dirty="0"/>
              <a:t>Adjourn             </a:t>
            </a:r>
            <a:r>
              <a:rPr lang="en-US" sz="1600" dirty="0" smtClean="0"/>
              <a:t>									8:00pm </a:t>
            </a:r>
            <a:endParaRPr lang="en-US" sz="1600" dirty="0"/>
          </a:p>
          <a:p>
            <a:r>
              <a:rPr lang="en-US" sz="1600" b="1" dirty="0"/>
              <a:t>	</a:t>
            </a:r>
          </a:p>
          <a:p>
            <a:endParaRPr lang="en-US" sz="1600" b="1" dirty="0"/>
          </a:p>
          <a:p>
            <a:endParaRPr lang="en-US" dirty="0"/>
          </a:p>
        </p:txBody>
      </p:sp>
    </p:spTree>
    <p:extLst>
      <p:ext uri="{BB962C8B-B14F-4D97-AF65-F5344CB8AC3E}">
        <p14:creationId xmlns:p14="http://schemas.microsoft.com/office/powerpoint/2010/main" val="2145595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smtClean="0"/>
              <a:t>May Minutes Approval</a:t>
            </a:r>
            <a:endParaRPr lang="en-US" dirty="0"/>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882685" y="3595606"/>
            <a:ext cx="8601559" cy="135421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600" b="1" dirty="0">
                <a:solidFill>
                  <a:srgbClr val="0070C0"/>
                </a:solidFill>
              </a:rPr>
              <a:t>Agenda and April Meeting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
        <p:nvSpPr>
          <p:cNvPr id="6" name="TextBox 5">
            <a:extLst>
              <a:ext uri="{FF2B5EF4-FFF2-40B4-BE49-F238E27FC236}">
                <a16:creationId xmlns="" xmlns:a16="http://schemas.microsoft.com/office/drawing/2014/main" id="{13FCF972-B600-484A-AA6C-6C2CDC572948}"/>
              </a:ext>
            </a:extLst>
          </p:cNvPr>
          <p:cNvSpPr txBox="1"/>
          <p:nvPr/>
        </p:nvSpPr>
        <p:spPr>
          <a:xfrm>
            <a:off x="4448333" y="2536667"/>
            <a:ext cx="4416698" cy="738664"/>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Link Sent out </a:t>
            </a:r>
            <a:r>
              <a:rPr lang="en-US" sz="2400" b="1" dirty="0" smtClean="0"/>
              <a:t>6.22.20 </a:t>
            </a:r>
            <a:endParaRPr lang="en-US" sz="2400" b="1" dirty="0"/>
          </a:p>
          <a:p>
            <a:endParaRPr lang="en-US" dirty="0"/>
          </a:p>
        </p:txBody>
      </p:sp>
    </p:spTree>
    <p:extLst>
      <p:ext uri="{BB962C8B-B14F-4D97-AF65-F5344CB8AC3E}">
        <p14:creationId xmlns:p14="http://schemas.microsoft.com/office/powerpoint/2010/main" val="2426170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Financial Report </a:t>
            </a:r>
          </a:p>
        </p:txBody>
      </p:sp>
      <p:pic>
        <p:nvPicPr>
          <p:cNvPr id="10" name="Content Placeholder 9" descr="A close up of a logo&#10;&#10;Description automatically generated">
            <a:extLst>
              <a:ext uri="{FF2B5EF4-FFF2-40B4-BE49-F238E27FC236}">
                <a16:creationId xmlns=""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 xmlns:a16="http://schemas.microsoft.com/office/drawing/2014/main" id="{136BD8FC-AD65-4B4D-BAD5-5BD992F9D489}"/>
              </a:ext>
            </a:extLst>
          </p:cNvPr>
          <p:cNvSpPr txBox="1"/>
          <p:nvPr/>
        </p:nvSpPr>
        <p:spPr>
          <a:xfrm>
            <a:off x="2107770" y="4773478"/>
            <a:ext cx="8601559" cy="160043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600" b="1" dirty="0"/>
          </a:p>
          <a:p>
            <a:r>
              <a:rPr lang="en-US" sz="1600" b="1" dirty="0">
                <a:solidFill>
                  <a:srgbClr val="0070C0"/>
                </a:solidFill>
              </a:rPr>
              <a:t>Current Agenda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
        <p:nvSpPr>
          <p:cNvPr id="5" name="TextBox 4">
            <a:extLst>
              <a:ext uri="{FF2B5EF4-FFF2-40B4-BE49-F238E27FC236}">
                <a16:creationId xmlns="" xmlns:a16="http://schemas.microsoft.com/office/drawing/2014/main" id="{B4052F5A-46B1-4604-98C3-E2689F6A7945}"/>
              </a:ext>
            </a:extLst>
          </p:cNvPr>
          <p:cNvSpPr txBox="1"/>
          <p:nvPr/>
        </p:nvSpPr>
        <p:spPr>
          <a:xfrm>
            <a:off x="1383491" y="2676152"/>
            <a:ext cx="7981627" cy="129266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Needs </a:t>
            </a:r>
            <a:r>
              <a:rPr lang="en-US" sz="2400" b="1" dirty="0" smtClean="0"/>
              <a:t>approval</a:t>
            </a:r>
            <a:endParaRPr lang="en-US" sz="2400" b="1" dirty="0"/>
          </a:p>
          <a:p>
            <a:pPr marL="800100" lvl="1" indent="-342900">
              <a:buFont typeface="Arial" panose="020B0604020202020204" pitchFamily="34" charset="0"/>
              <a:buChar char="•"/>
            </a:pPr>
            <a:r>
              <a:rPr lang="en-US" b="1" dirty="0"/>
              <a:t>Balance</a:t>
            </a:r>
            <a:r>
              <a:rPr lang="en-US" b="1" dirty="0" smtClean="0"/>
              <a:t>: </a:t>
            </a:r>
            <a:r>
              <a:rPr lang="en-US" dirty="0" smtClean="0"/>
              <a:t>$</a:t>
            </a:r>
            <a:r>
              <a:rPr lang="en-US" dirty="0"/>
              <a:t>58,925.23</a:t>
            </a:r>
            <a:endParaRPr lang="en-US" b="1" dirty="0"/>
          </a:p>
          <a:p>
            <a:pPr marL="800100" lvl="1" indent="-342900">
              <a:buFont typeface="Arial" panose="020B0604020202020204" pitchFamily="34" charset="0"/>
              <a:buChar char="•"/>
            </a:pPr>
            <a:endParaRPr lang="en-US" b="1" dirty="0"/>
          </a:p>
          <a:p>
            <a:pPr marL="800100" lvl="1" indent="-342900">
              <a:buFont typeface="Arial" panose="020B0604020202020204" pitchFamily="34" charset="0"/>
              <a:buChar char="•"/>
            </a:pPr>
            <a:endParaRPr lang="en-US" dirty="0"/>
          </a:p>
        </p:txBody>
      </p:sp>
    </p:spTree>
    <p:extLst>
      <p:ext uri="{BB962C8B-B14F-4D97-AF65-F5344CB8AC3E}">
        <p14:creationId xmlns:p14="http://schemas.microsoft.com/office/powerpoint/2010/main" val="2888375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1050</TotalTime>
  <Words>353</Words>
  <Application>Microsoft Office PowerPoint</Application>
  <PresentationFormat>Widescreen</PresentationFormat>
  <Paragraphs>115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Cleveland Neighborhood Association </vt:lpstr>
      <vt:lpstr>Organization Summary </vt:lpstr>
      <vt:lpstr>Mission Statement </vt:lpstr>
      <vt:lpstr>Meeting Codes of Conduct </vt:lpstr>
      <vt:lpstr>Guests</vt:lpstr>
      <vt:lpstr>Attendance </vt:lpstr>
      <vt:lpstr>Agenda </vt:lpstr>
      <vt:lpstr>May Minutes Approval</vt:lpstr>
      <vt:lpstr>Financial Report </vt:lpstr>
      <vt:lpstr>Cleveland Cares</vt:lpstr>
      <vt:lpstr>Executive Report</vt:lpstr>
      <vt:lpstr>Community Safety   </vt:lpstr>
      <vt:lpstr>Live on the Drive</vt:lpstr>
      <vt:lpstr>Community Development </vt:lpstr>
      <vt:lpstr>Youth </vt:lpstr>
      <vt:lpstr>Green[ing]  </vt:lpstr>
      <vt:lpstr>Board Discussion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Cleveland Neighborhood Association</dc:title>
  <dc:creator>Tommy Reyes</dc:creator>
  <cp:lastModifiedBy>Jarolimek Matthew (ZXJ5SSM)</cp:lastModifiedBy>
  <cp:revision>41</cp:revision>
  <dcterms:created xsi:type="dcterms:W3CDTF">2020-04-28T20:12:20Z</dcterms:created>
  <dcterms:modified xsi:type="dcterms:W3CDTF">2020-06-24T23:53:33Z</dcterms:modified>
</cp:coreProperties>
</file>