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9">
  <p:sldMasterIdLst>
    <p:sldMasterId id="2147483648" r:id="rId1"/>
  </p:sldMasterIdLst>
  <p:sldIdLst>
    <p:sldId id="256" r:id="rId2"/>
    <p:sldId id="257" r:id="rId3"/>
    <p:sldId id="258" r:id="rId4"/>
    <p:sldId id="259" r:id="rId5"/>
    <p:sldId id="260" r:id="rId6"/>
    <p:sldId id="273" r:id="rId7"/>
    <p:sldId id="261" r:id="rId8"/>
    <p:sldId id="271" r:id="rId9"/>
    <p:sldId id="272" r:id="rId10"/>
    <p:sldId id="274" r:id="rId11"/>
    <p:sldId id="262" r:id="rId12"/>
    <p:sldId id="275" r:id="rId13"/>
    <p:sldId id="277" r:id="rId14"/>
    <p:sldId id="278" r:id="rId15"/>
    <p:sldId id="269" r:id="rId16"/>
    <p:sldId id="280" r:id="rId17"/>
    <p:sldId id="279" r:id="rId18"/>
    <p:sldId id="263"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3300"/>
    <a:srgbClr val="66FFFF"/>
    <a:srgbClr val="FFFF99"/>
    <a:srgbClr val="CC00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snapToGrid="0">
      <p:cViewPr varScale="1">
        <p:scale>
          <a:sx n="62" d="100"/>
          <a:sy n="62" d="100"/>
        </p:scale>
        <p:origin x="8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008E-79DB-411E-862E-99F748C8EB69}"/>
              </a:ext>
            </a:extLst>
          </p:cNvPr>
          <p:cNvSpPr>
            <a:spLocks noGrp="1"/>
          </p:cNvSpPr>
          <p:nvPr>
            <p:ph type="ctrTitle"/>
          </p:nvPr>
        </p:nvSpPr>
        <p:spPr>
          <a:xfrm>
            <a:off x="1600199" y="4571999"/>
            <a:ext cx="7673801" cy="1087656"/>
          </a:xfrm>
        </p:spPr>
        <p:txBody>
          <a:bodyPr>
            <a:normAutofit/>
          </a:bodyPr>
          <a:lstStyle/>
          <a:p>
            <a:pPr algn="l">
              <a:lnSpc>
                <a:spcPct val="90000"/>
              </a:lnSpc>
            </a:pPr>
            <a:r>
              <a:rPr lang="en-US" sz="3400" dirty="0"/>
              <a:t>Cleveland Neighborhood Association</a:t>
            </a:r>
            <a:br>
              <a:rPr lang="en-US" sz="3400" dirty="0"/>
            </a:br>
            <a:r>
              <a:rPr lang="en-US" sz="3400" dirty="0"/>
              <a:t>Zoom Call  </a:t>
            </a:r>
          </a:p>
        </p:txBody>
      </p:sp>
      <p:sp>
        <p:nvSpPr>
          <p:cNvPr id="3" name="Subtitle 2">
            <a:extLst>
              <a:ext uri="{FF2B5EF4-FFF2-40B4-BE49-F238E27FC236}">
                <a16:creationId xmlns:a16="http://schemas.microsoft.com/office/drawing/2014/main" id="{FC264D13-16F2-47E4-B36D-80416C272644}"/>
              </a:ext>
            </a:extLst>
          </p:cNvPr>
          <p:cNvSpPr>
            <a:spLocks noGrp="1"/>
          </p:cNvSpPr>
          <p:nvPr>
            <p:ph type="subTitle" idx="1"/>
          </p:nvPr>
        </p:nvSpPr>
        <p:spPr>
          <a:xfrm>
            <a:off x="1674795" y="5659655"/>
            <a:ext cx="7599205" cy="611896"/>
          </a:xfrm>
        </p:spPr>
        <p:txBody>
          <a:bodyPr>
            <a:normAutofit/>
          </a:bodyPr>
          <a:lstStyle/>
          <a:p>
            <a:pPr algn="l">
              <a:lnSpc>
                <a:spcPct val="90000"/>
              </a:lnSpc>
            </a:pPr>
            <a:r>
              <a:rPr lang="en-US" sz="1400" dirty="0"/>
              <a:t>August 24, 2020 </a:t>
            </a:r>
          </a:p>
          <a:p>
            <a:pPr algn="l">
              <a:lnSpc>
                <a:spcPct val="90000"/>
              </a:lnSpc>
            </a:pPr>
            <a:r>
              <a:rPr lang="en-US" sz="1400" dirty="0"/>
              <a:t>6:30 -8:00 PM </a:t>
            </a:r>
          </a:p>
        </p:txBody>
      </p:sp>
      <p:pic>
        <p:nvPicPr>
          <p:cNvPr id="5" name="Picture 4" descr="A close up of a logo&#10;&#10;Description automatically generated">
            <a:extLst>
              <a:ext uri="{FF2B5EF4-FFF2-40B4-BE49-F238E27FC236}">
                <a16:creationId xmlns:a16="http://schemas.microsoft.com/office/drawing/2014/main" id="{ED620D29-12A5-4CFE-A0D9-5078A16AF1E6}"/>
              </a:ext>
            </a:extLst>
          </p:cNvPr>
          <p:cNvPicPr>
            <a:picLocks noChangeAspect="1"/>
          </p:cNvPicPr>
          <p:nvPr/>
        </p:nvPicPr>
        <p:blipFill>
          <a:blip r:embed="rId2"/>
          <a:stretch>
            <a:fillRect/>
          </a:stretch>
        </p:blipFill>
        <p:spPr>
          <a:xfrm>
            <a:off x="1600201" y="609600"/>
            <a:ext cx="6070596" cy="3642357"/>
          </a:xfrm>
          <a:prstGeom prst="rect">
            <a:avLst/>
          </a:prstGeom>
        </p:spPr>
      </p:pic>
    </p:spTree>
    <p:extLst>
      <p:ext uri="{BB962C8B-B14F-4D97-AF65-F5344CB8AC3E}">
        <p14:creationId xmlns:p14="http://schemas.microsoft.com/office/powerpoint/2010/main" val="304778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853554" y="609600"/>
            <a:ext cx="6511564" cy="1234966"/>
          </a:xfrm>
        </p:spPr>
        <p:txBody>
          <a:bodyPr/>
          <a:lstStyle/>
          <a:p>
            <a:pPr algn="ctr"/>
            <a:r>
              <a:rPr lang="en-US" dirty="0"/>
              <a:t>Executive Update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5" y="142603"/>
            <a:ext cx="2915433" cy="1749260"/>
          </a:xfrm>
        </p:spPr>
      </p:pic>
      <p:sp>
        <p:nvSpPr>
          <p:cNvPr id="5" name="TextBox 4">
            <a:extLst>
              <a:ext uri="{FF2B5EF4-FFF2-40B4-BE49-F238E27FC236}">
                <a16:creationId xmlns:a16="http://schemas.microsoft.com/office/drawing/2014/main" id="{B4052F5A-46B1-4604-98C3-E2689F6A7945}"/>
              </a:ext>
            </a:extLst>
          </p:cNvPr>
          <p:cNvSpPr txBox="1"/>
          <p:nvPr/>
        </p:nvSpPr>
        <p:spPr>
          <a:xfrm>
            <a:off x="3336277" y="2593350"/>
            <a:ext cx="7981627" cy="14773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800100" lvl="1" indent="-342900">
              <a:buFont typeface="Arial" panose="020B0604020202020204" pitchFamily="34" charset="0"/>
              <a:buChar char="•"/>
            </a:pPr>
            <a:r>
              <a:rPr lang="en-US" dirty="0"/>
              <a:t>New Computer for CNA office </a:t>
            </a:r>
          </a:p>
          <a:p>
            <a:pPr marL="800100" lvl="1" indent="-342900">
              <a:buFont typeface="Arial" panose="020B0604020202020204" pitchFamily="34" charset="0"/>
              <a:buChar char="•"/>
            </a:pPr>
            <a:r>
              <a:rPr lang="en-US" dirty="0"/>
              <a:t>Audit Update </a:t>
            </a:r>
          </a:p>
          <a:p>
            <a:pPr marL="800100" lvl="1" indent="-342900">
              <a:buFont typeface="Arial" panose="020B0604020202020204" pitchFamily="34" charset="0"/>
              <a:buChar char="•"/>
            </a:pPr>
            <a:r>
              <a:rPr lang="en-US" dirty="0"/>
              <a:t>Office Upgrade </a:t>
            </a:r>
          </a:p>
          <a:p>
            <a:pPr marL="1257300" lvl="2" indent="-342900">
              <a:buFont typeface="Arial" panose="020B0604020202020204" pitchFamily="34" charset="0"/>
              <a:buChar char="•"/>
            </a:pPr>
            <a:r>
              <a:rPr lang="en-US" dirty="0"/>
              <a:t>Volunteers to help clean</a:t>
            </a:r>
          </a:p>
          <a:p>
            <a:pPr marL="800100" lvl="1" indent="-342900">
              <a:buFont typeface="Arial" panose="020B0604020202020204" pitchFamily="34" charset="0"/>
              <a:buChar char="•"/>
            </a:pPr>
            <a:r>
              <a:rPr lang="en-US" dirty="0"/>
              <a:t>Board Members with terms ending  </a:t>
            </a:r>
          </a:p>
        </p:txBody>
      </p:sp>
    </p:spTree>
    <p:extLst>
      <p:ext uri="{BB962C8B-B14F-4D97-AF65-F5344CB8AC3E}">
        <p14:creationId xmlns:p14="http://schemas.microsoft.com/office/powerpoint/2010/main" val="376123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960182" y="609600"/>
            <a:ext cx="6261315" cy="924732"/>
          </a:xfrm>
        </p:spPr>
        <p:txBody>
          <a:bodyPr/>
          <a:lstStyle/>
          <a:p>
            <a:pPr algn="ctr"/>
            <a:r>
              <a:rPr lang="en-US" dirty="0"/>
              <a:t>Community Safety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5" y="142603"/>
            <a:ext cx="2915433" cy="1749260"/>
          </a:xfrm>
        </p:spPr>
      </p:pic>
      <p:sp>
        <p:nvSpPr>
          <p:cNvPr id="15" name="TextBox 14">
            <a:extLst>
              <a:ext uri="{FF2B5EF4-FFF2-40B4-BE49-F238E27FC236}">
                <a16:creationId xmlns:a16="http://schemas.microsoft.com/office/drawing/2014/main" id="{136BD8FC-AD65-4B4D-BAD5-5BD992F9D489}"/>
              </a:ext>
            </a:extLst>
          </p:cNvPr>
          <p:cNvSpPr txBox="1"/>
          <p:nvPr/>
        </p:nvSpPr>
        <p:spPr>
          <a:xfrm>
            <a:off x="3585920" y="2169762"/>
            <a:ext cx="4938148" cy="403187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sz="2400" b="1" dirty="0"/>
              <a:t>Surveillance Program </a:t>
            </a:r>
          </a:p>
          <a:p>
            <a:pPr marL="800100" lvl="1" indent="-342900">
              <a:buFont typeface="Arial" panose="020B0604020202020204" pitchFamily="34" charset="0"/>
              <a:buChar char="•"/>
            </a:pPr>
            <a:r>
              <a:rPr lang="en-US" sz="1600" b="1" dirty="0"/>
              <a:t>10 New request- April - Now </a:t>
            </a:r>
          </a:p>
          <a:p>
            <a:pPr lvl="1"/>
            <a:endParaRPr lang="en-US" sz="1600" b="1" dirty="0"/>
          </a:p>
          <a:p>
            <a:pPr marL="342900" indent="-342900">
              <a:buFont typeface="Arial" panose="020B0604020202020204" pitchFamily="34" charset="0"/>
              <a:buChar char="•"/>
            </a:pPr>
            <a:r>
              <a:rPr lang="en-US" sz="2400" b="1" dirty="0"/>
              <a:t>Cleveland Crime Map</a:t>
            </a:r>
          </a:p>
          <a:p>
            <a:pPr marL="800100" lvl="1" indent="-342900">
              <a:buFont typeface="Arial" panose="020B0604020202020204" pitchFamily="34" charset="0"/>
              <a:buChar char="•"/>
            </a:pPr>
            <a:r>
              <a:rPr lang="en-US" sz="1600" b="1" dirty="0"/>
              <a:t>MPD public website and create a GovDelivery account and then you would be able to receive them through your Email. </a:t>
            </a:r>
          </a:p>
          <a:p>
            <a:pPr lvl="1"/>
            <a:endParaRPr lang="en-US" sz="1600" b="1" dirty="0"/>
          </a:p>
          <a:p>
            <a:pPr marL="342900" indent="-342900">
              <a:buFont typeface="Arial" panose="020B0604020202020204" pitchFamily="34" charset="0"/>
              <a:buChar char="•"/>
            </a:pPr>
            <a:r>
              <a:rPr lang="en-US" sz="2400" b="1" dirty="0"/>
              <a:t>We Watch, We Call Signs- </a:t>
            </a:r>
            <a:endParaRPr lang="en-US" sz="1600" b="1" dirty="0"/>
          </a:p>
          <a:p>
            <a:r>
              <a:rPr lang="en-US" b="1" dirty="0"/>
              <a:t> </a:t>
            </a:r>
          </a:p>
          <a:p>
            <a:r>
              <a:rPr lang="en-US" dirty="0"/>
              <a:t> </a:t>
            </a:r>
          </a:p>
          <a:p>
            <a:endParaRPr lang="en-US" b="1" dirty="0"/>
          </a:p>
          <a:p>
            <a:endParaRPr lang="en-US" dirty="0"/>
          </a:p>
        </p:txBody>
      </p:sp>
    </p:spTree>
    <p:extLst>
      <p:ext uri="{BB962C8B-B14F-4D97-AF65-F5344CB8AC3E}">
        <p14:creationId xmlns:p14="http://schemas.microsoft.com/office/powerpoint/2010/main" val="275053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3337282" y="325768"/>
            <a:ext cx="8288035" cy="1095059"/>
          </a:xfrm>
        </p:spPr>
        <p:txBody>
          <a:bodyPr vert="horz" lIns="91440" tIns="45720" rIns="91440" bIns="45720" rtlCol="0" anchor="b">
            <a:normAutofit/>
          </a:bodyPr>
          <a:lstStyle/>
          <a:p>
            <a:r>
              <a:rPr lang="en-US" sz="4800" dirty="0"/>
              <a:t>Community Safety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1083938" y="149174"/>
            <a:ext cx="2064594" cy="1238756"/>
          </a:xfrm>
          <a:prstGeom prst="rect">
            <a:avLst/>
          </a:prstGeom>
        </p:spPr>
      </p:pic>
      <p:pic>
        <p:nvPicPr>
          <p:cNvPr id="3" name="Picture 2">
            <a:extLst>
              <a:ext uri="{FF2B5EF4-FFF2-40B4-BE49-F238E27FC236}">
                <a16:creationId xmlns:a16="http://schemas.microsoft.com/office/drawing/2014/main" id="{AD2A9680-CC68-4240-887C-669EA2E45A35}"/>
              </a:ext>
            </a:extLst>
          </p:cNvPr>
          <p:cNvPicPr>
            <a:picLocks noChangeAspect="1"/>
          </p:cNvPicPr>
          <p:nvPr/>
        </p:nvPicPr>
        <p:blipFill>
          <a:blip r:embed="rId3"/>
          <a:stretch>
            <a:fillRect/>
          </a:stretch>
        </p:blipFill>
        <p:spPr>
          <a:xfrm>
            <a:off x="1434934" y="1730607"/>
            <a:ext cx="3594266" cy="4840763"/>
          </a:xfrm>
          <a:prstGeom prst="rect">
            <a:avLst/>
          </a:prstGeom>
        </p:spPr>
      </p:pic>
      <p:sp>
        <p:nvSpPr>
          <p:cNvPr id="14" name="TextBox 13">
            <a:extLst>
              <a:ext uri="{FF2B5EF4-FFF2-40B4-BE49-F238E27FC236}">
                <a16:creationId xmlns:a16="http://schemas.microsoft.com/office/drawing/2014/main" id="{BC3FDBCE-CAA8-447C-923E-7C03368EDC67}"/>
              </a:ext>
            </a:extLst>
          </p:cNvPr>
          <p:cNvSpPr txBox="1"/>
          <p:nvPr/>
        </p:nvSpPr>
        <p:spPr>
          <a:xfrm>
            <a:off x="6106885" y="1975758"/>
            <a:ext cx="2041071" cy="3693319"/>
          </a:xfrm>
          <a:prstGeom prst="rect">
            <a:avLst/>
          </a:prstGeom>
          <a:noFill/>
        </p:spPr>
        <p:txBody>
          <a:bodyPr wrap="square" rtlCol="0">
            <a:spAutoFit/>
          </a:bodyPr>
          <a:lstStyle/>
          <a:p>
            <a:r>
              <a:rPr lang="en-US" b="1" dirty="0"/>
              <a:t>July 2020</a:t>
            </a:r>
          </a:p>
          <a:p>
            <a:endParaRPr lang="en-US" dirty="0"/>
          </a:p>
          <a:p>
            <a:r>
              <a:rPr lang="en-US" dirty="0"/>
              <a:t>Homicide: 0</a:t>
            </a:r>
          </a:p>
          <a:p>
            <a:r>
              <a:rPr lang="en-US" dirty="0"/>
              <a:t>Rape: 0</a:t>
            </a:r>
          </a:p>
          <a:p>
            <a:r>
              <a:rPr lang="en-US" dirty="0"/>
              <a:t>Robbery: 0</a:t>
            </a:r>
          </a:p>
          <a:p>
            <a:r>
              <a:rPr lang="en-US" dirty="0"/>
              <a:t>Assault: 1</a:t>
            </a:r>
          </a:p>
          <a:p>
            <a:r>
              <a:rPr lang="en-US" dirty="0"/>
              <a:t>Burglary: 3</a:t>
            </a:r>
          </a:p>
          <a:p>
            <a:r>
              <a:rPr lang="en-US" dirty="0"/>
              <a:t>Theft: 2</a:t>
            </a:r>
          </a:p>
          <a:p>
            <a:r>
              <a:rPr lang="en-US" dirty="0"/>
              <a:t>Auto Theft: 3</a:t>
            </a:r>
          </a:p>
          <a:p>
            <a:r>
              <a:rPr lang="en-US" dirty="0"/>
              <a:t>Larson: 0</a:t>
            </a:r>
          </a:p>
          <a:p>
            <a:endParaRPr lang="en-US" dirty="0"/>
          </a:p>
          <a:p>
            <a:r>
              <a:rPr lang="en-US" b="1" dirty="0"/>
              <a:t>TOTAL: 9</a:t>
            </a:r>
          </a:p>
          <a:p>
            <a:endParaRPr lang="en-US" dirty="0"/>
          </a:p>
        </p:txBody>
      </p:sp>
    </p:spTree>
    <p:extLst>
      <p:ext uri="{BB962C8B-B14F-4D97-AF65-F5344CB8AC3E}">
        <p14:creationId xmlns:p14="http://schemas.microsoft.com/office/powerpoint/2010/main" val="1863969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3337282" y="325768"/>
            <a:ext cx="8288035" cy="1095059"/>
          </a:xfrm>
        </p:spPr>
        <p:txBody>
          <a:bodyPr vert="horz" lIns="91440" tIns="45720" rIns="91440" bIns="45720" rtlCol="0" anchor="b">
            <a:normAutofit/>
          </a:bodyPr>
          <a:lstStyle/>
          <a:p>
            <a:r>
              <a:rPr lang="en-US" sz="4800" dirty="0"/>
              <a:t>Community Safety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1083938" y="149174"/>
            <a:ext cx="2064594" cy="1238756"/>
          </a:xfrm>
          <a:prstGeom prst="rect">
            <a:avLst/>
          </a:prstGeom>
        </p:spPr>
      </p:pic>
      <p:sp>
        <p:nvSpPr>
          <p:cNvPr id="14" name="TextBox 13">
            <a:extLst>
              <a:ext uri="{FF2B5EF4-FFF2-40B4-BE49-F238E27FC236}">
                <a16:creationId xmlns:a16="http://schemas.microsoft.com/office/drawing/2014/main" id="{BC3FDBCE-CAA8-447C-923E-7C03368EDC67}"/>
              </a:ext>
            </a:extLst>
          </p:cNvPr>
          <p:cNvSpPr txBox="1"/>
          <p:nvPr/>
        </p:nvSpPr>
        <p:spPr>
          <a:xfrm>
            <a:off x="6106885" y="1975758"/>
            <a:ext cx="2041071" cy="3693319"/>
          </a:xfrm>
          <a:prstGeom prst="rect">
            <a:avLst/>
          </a:prstGeom>
          <a:noFill/>
        </p:spPr>
        <p:txBody>
          <a:bodyPr wrap="square" rtlCol="0">
            <a:spAutoFit/>
          </a:bodyPr>
          <a:lstStyle/>
          <a:p>
            <a:r>
              <a:rPr lang="en-US" b="1" dirty="0"/>
              <a:t>August 2020</a:t>
            </a:r>
          </a:p>
          <a:p>
            <a:endParaRPr lang="en-US" dirty="0"/>
          </a:p>
          <a:p>
            <a:r>
              <a:rPr lang="en-US" dirty="0"/>
              <a:t>Homicide: 0</a:t>
            </a:r>
          </a:p>
          <a:p>
            <a:r>
              <a:rPr lang="en-US" dirty="0"/>
              <a:t>Rape: 1</a:t>
            </a:r>
          </a:p>
          <a:p>
            <a:r>
              <a:rPr lang="en-US" dirty="0"/>
              <a:t>Robbery: 1</a:t>
            </a:r>
          </a:p>
          <a:p>
            <a:r>
              <a:rPr lang="en-US" dirty="0"/>
              <a:t>Assault: 3</a:t>
            </a:r>
          </a:p>
          <a:p>
            <a:r>
              <a:rPr lang="en-US" dirty="0"/>
              <a:t>Burglary: 2</a:t>
            </a:r>
          </a:p>
          <a:p>
            <a:r>
              <a:rPr lang="en-US" dirty="0"/>
              <a:t>Theft: 5</a:t>
            </a:r>
          </a:p>
          <a:p>
            <a:r>
              <a:rPr lang="en-US" dirty="0"/>
              <a:t>Auto Theft: 3</a:t>
            </a:r>
          </a:p>
          <a:p>
            <a:r>
              <a:rPr lang="en-US" dirty="0"/>
              <a:t>Larson: 0</a:t>
            </a:r>
          </a:p>
          <a:p>
            <a:endParaRPr lang="en-US" dirty="0"/>
          </a:p>
          <a:p>
            <a:r>
              <a:rPr lang="en-US" b="1" dirty="0"/>
              <a:t>TOTAL: 15</a:t>
            </a:r>
          </a:p>
          <a:p>
            <a:endParaRPr lang="en-US" dirty="0"/>
          </a:p>
        </p:txBody>
      </p:sp>
      <p:pic>
        <p:nvPicPr>
          <p:cNvPr id="4" name="Picture 3">
            <a:extLst>
              <a:ext uri="{FF2B5EF4-FFF2-40B4-BE49-F238E27FC236}">
                <a16:creationId xmlns:a16="http://schemas.microsoft.com/office/drawing/2014/main" id="{788C8817-64F1-4088-8965-1C11E866D7C5}"/>
              </a:ext>
            </a:extLst>
          </p:cNvPr>
          <p:cNvPicPr>
            <a:picLocks noChangeAspect="1"/>
          </p:cNvPicPr>
          <p:nvPr/>
        </p:nvPicPr>
        <p:blipFill>
          <a:blip r:embed="rId3"/>
          <a:stretch>
            <a:fillRect/>
          </a:stretch>
        </p:blipFill>
        <p:spPr>
          <a:xfrm>
            <a:off x="947700" y="1658318"/>
            <a:ext cx="4847775" cy="4510007"/>
          </a:xfrm>
          <a:prstGeom prst="rect">
            <a:avLst/>
          </a:prstGeom>
        </p:spPr>
      </p:pic>
    </p:spTree>
    <p:extLst>
      <p:ext uri="{BB962C8B-B14F-4D97-AF65-F5344CB8AC3E}">
        <p14:creationId xmlns:p14="http://schemas.microsoft.com/office/powerpoint/2010/main" val="39847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3337282" y="325768"/>
            <a:ext cx="8288035" cy="1095059"/>
          </a:xfrm>
        </p:spPr>
        <p:txBody>
          <a:bodyPr vert="horz" lIns="91440" tIns="45720" rIns="91440" bIns="45720" rtlCol="0" anchor="b">
            <a:normAutofit/>
          </a:bodyPr>
          <a:lstStyle/>
          <a:p>
            <a:r>
              <a:rPr lang="en-US" sz="4800" dirty="0"/>
              <a:t>Community Safety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1083938" y="149174"/>
            <a:ext cx="2064594" cy="1238756"/>
          </a:xfrm>
          <a:prstGeom prst="rect">
            <a:avLst/>
          </a:prstGeom>
        </p:spPr>
      </p:pic>
      <p:sp>
        <p:nvSpPr>
          <p:cNvPr id="14" name="TextBox 13">
            <a:extLst>
              <a:ext uri="{FF2B5EF4-FFF2-40B4-BE49-F238E27FC236}">
                <a16:creationId xmlns:a16="http://schemas.microsoft.com/office/drawing/2014/main" id="{BC3FDBCE-CAA8-447C-923E-7C03368EDC67}"/>
              </a:ext>
            </a:extLst>
          </p:cNvPr>
          <p:cNvSpPr txBox="1"/>
          <p:nvPr/>
        </p:nvSpPr>
        <p:spPr>
          <a:xfrm>
            <a:off x="6106885" y="1975758"/>
            <a:ext cx="2041071" cy="3693319"/>
          </a:xfrm>
          <a:prstGeom prst="rect">
            <a:avLst/>
          </a:prstGeom>
          <a:noFill/>
        </p:spPr>
        <p:txBody>
          <a:bodyPr wrap="square" rtlCol="0">
            <a:spAutoFit/>
          </a:bodyPr>
          <a:lstStyle/>
          <a:p>
            <a:r>
              <a:rPr lang="en-US" b="1" dirty="0"/>
              <a:t>August 2020</a:t>
            </a:r>
          </a:p>
          <a:p>
            <a:endParaRPr lang="en-US" dirty="0"/>
          </a:p>
          <a:p>
            <a:r>
              <a:rPr lang="en-US" dirty="0"/>
              <a:t>Homicide: 0</a:t>
            </a:r>
          </a:p>
          <a:p>
            <a:r>
              <a:rPr lang="en-US" dirty="0"/>
              <a:t>Rape: 1</a:t>
            </a:r>
          </a:p>
          <a:p>
            <a:r>
              <a:rPr lang="en-US" dirty="0"/>
              <a:t>Robbery: 1</a:t>
            </a:r>
          </a:p>
          <a:p>
            <a:r>
              <a:rPr lang="en-US" dirty="0"/>
              <a:t>Assault: 3</a:t>
            </a:r>
          </a:p>
          <a:p>
            <a:r>
              <a:rPr lang="en-US" dirty="0"/>
              <a:t>Burglary: 2</a:t>
            </a:r>
          </a:p>
          <a:p>
            <a:r>
              <a:rPr lang="en-US" dirty="0"/>
              <a:t>Theft: 5</a:t>
            </a:r>
          </a:p>
          <a:p>
            <a:r>
              <a:rPr lang="en-US" dirty="0"/>
              <a:t>Auto Theft: 3</a:t>
            </a:r>
          </a:p>
          <a:p>
            <a:r>
              <a:rPr lang="en-US" dirty="0"/>
              <a:t>Larson: 0</a:t>
            </a:r>
          </a:p>
          <a:p>
            <a:endParaRPr lang="en-US" dirty="0"/>
          </a:p>
          <a:p>
            <a:r>
              <a:rPr lang="en-US" b="1" dirty="0"/>
              <a:t>TOTAL: 15</a:t>
            </a:r>
          </a:p>
          <a:p>
            <a:endParaRPr lang="en-US" dirty="0"/>
          </a:p>
        </p:txBody>
      </p:sp>
      <p:sp>
        <p:nvSpPr>
          <p:cNvPr id="26" name="TextBox 25">
            <a:extLst>
              <a:ext uri="{FF2B5EF4-FFF2-40B4-BE49-F238E27FC236}">
                <a16:creationId xmlns:a16="http://schemas.microsoft.com/office/drawing/2014/main" id="{881306DF-E6A0-4BBB-B985-61583C025B05}"/>
              </a:ext>
            </a:extLst>
          </p:cNvPr>
          <p:cNvSpPr txBox="1"/>
          <p:nvPr/>
        </p:nvSpPr>
        <p:spPr>
          <a:xfrm>
            <a:off x="3973286" y="2013858"/>
            <a:ext cx="2041071" cy="3693319"/>
          </a:xfrm>
          <a:prstGeom prst="rect">
            <a:avLst/>
          </a:prstGeom>
          <a:noFill/>
        </p:spPr>
        <p:txBody>
          <a:bodyPr wrap="square" rtlCol="0">
            <a:spAutoFit/>
          </a:bodyPr>
          <a:lstStyle/>
          <a:p>
            <a:r>
              <a:rPr lang="en-US" b="1" dirty="0"/>
              <a:t>July 2020</a:t>
            </a:r>
          </a:p>
          <a:p>
            <a:endParaRPr lang="en-US" dirty="0"/>
          </a:p>
          <a:p>
            <a:r>
              <a:rPr lang="en-US" dirty="0"/>
              <a:t>Homicide: 0</a:t>
            </a:r>
          </a:p>
          <a:p>
            <a:r>
              <a:rPr lang="en-US" dirty="0"/>
              <a:t>Rape: 0</a:t>
            </a:r>
          </a:p>
          <a:p>
            <a:r>
              <a:rPr lang="en-US" dirty="0"/>
              <a:t>Robbery: 0</a:t>
            </a:r>
          </a:p>
          <a:p>
            <a:r>
              <a:rPr lang="en-US" dirty="0"/>
              <a:t>Assault: 1</a:t>
            </a:r>
          </a:p>
          <a:p>
            <a:r>
              <a:rPr lang="en-US" dirty="0"/>
              <a:t>Burglary: 3</a:t>
            </a:r>
          </a:p>
          <a:p>
            <a:r>
              <a:rPr lang="en-US" dirty="0"/>
              <a:t>Theft: 2</a:t>
            </a:r>
          </a:p>
          <a:p>
            <a:r>
              <a:rPr lang="en-US" dirty="0"/>
              <a:t>Auto Theft: 3</a:t>
            </a:r>
          </a:p>
          <a:p>
            <a:r>
              <a:rPr lang="en-US" dirty="0"/>
              <a:t>Larson: 0</a:t>
            </a:r>
          </a:p>
          <a:p>
            <a:endParaRPr lang="en-US" dirty="0"/>
          </a:p>
          <a:p>
            <a:r>
              <a:rPr lang="en-US" b="1" dirty="0"/>
              <a:t>TOTAL: 9</a:t>
            </a:r>
          </a:p>
          <a:p>
            <a:endParaRPr lang="en-US" dirty="0"/>
          </a:p>
        </p:txBody>
      </p:sp>
    </p:spTree>
    <p:extLst>
      <p:ext uri="{BB962C8B-B14F-4D97-AF65-F5344CB8AC3E}">
        <p14:creationId xmlns:p14="http://schemas.microsoft.com/office/powerpoint/2010/main" val="110265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960182" y="609600"/>
            <a:ext cx="6261315" cy="1234966"/>
          </a:xfrm>
        </p:spPr>
        <p:txBody>
          <a:bodyPr/>
          <a:lstStyle/>
          <a:p>
            <a:pPr algn="ctr"/>
            <a:r>
              <a:rPr lang="en-US" dirty="0"/>
              <a:t>Community Development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5" y="142603"/>
            <a:ext cx="2915433" cy="1749260"/>
          </a:xfrm>
        </p:spPr>
      </p:pic>
      <p:sp>
        <p:nvSpPr>
          <p:cNvPr id="15" name="TextBox 14">
            <a:extLst>
              <a:ext uri="{FF2B5EF4-FFF2-40B4-BE49-F238E27FC236}">
                <a16:creationId xmlns:a16="http://schemas.microsoft.com/office/drawing/2014/main" id="{136BD8FC-AD65-4B4D-BAD5-5BD992F9D489}"/>
              </a:ext>
            </a:extLst>
          </p:cNvPr>
          <p:cNvSpPr txBox="1"/>
          <p:nvPr/>
        </p:nvSpPr>
        <p:spPr>
          <a:xfrm>
            <a:off x="3456442" y="2009724"/>
            <a:ext cx="5377592" cy="369331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sz="2400" b="1" dirty="0"/>
              <a:t>2020 Focus Funding Letter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Penn &amp; 35th Project Committee </a:t>
            </a:r>
          </a:p>
          <a:p>
            <a:endParaRPr lang="en-US" sz="2400" b="1" dirty="0"/>
          </a:p>
          <a:p>
            <a:pPr marL="342900" indent="-342900">
              <a:buFont typeface="Arial" panose="020B0604020202020204" pitchFamily="34" charset="0"/>
              <a:buChar char="•"/>
            </a:pPr>
            <a:r>
              <a:rPr lang="en-US" sz="2400" b="1" dirty="0"/>
              <a:t>Annual Party/ Elections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Census Update  </a:t>
            </a:r>
          </a:p>
          <a:p>
            <a:pPr algn="ctr"/>
            <a:endParaRPr lang="en-US" sz="2400" b="1" dirty="0"/>
          </a:p>
          <a:p>
            <a:pPr algn="ctr"/>
            <a:r>
              <a:rPr lang="en-US" sz="2400" b="1" dirty="0"/>
              <a:t> </a:t>
            </a:r>
          </a:p>
          <a:p>
            <a:endParaRPr lang="en-US" dirty="0"/>
          </a:p>
        </p:txBody>
      </p:sp>
    </p:spTree>
    <p:extLst>
      <p:ext uri="{BB962C8B-B14F-4D97-AF65-F5344CB8AC3E}">
        <p14:creationId xmlns:p14="http://schemas.microsoft.com/office/powerpoint/2010/main" val="93628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38CE8C2-D852-4E28-B995-116DD06D6B0A}"/>
              </a:ext>
            </a:extLst>
          </p:cNvPr>
          <p:cNvSpPr>
            <a:spLocks noGrp="1"/>
          </p:cNvSpPr>
          <p:nvPr>
            <p:ph idx="1"/>
          </p:nvPr>
        </p:nvSpPr>
        <p:spPr>
          <a:xfrm>
            <a:off x="847816" y="976393"/>
            <a:ext cx="9582544" cy="5591911"/>
          </a:xfrm>
        </p:spPr>
        <p:txBody>
          <a:bodyPr>
            <a:noAutofit/>
          </a:bodyPr>
          <a:lstStyle/>
          <a:p>
            <a:pPr marL="0" indent="0">
              <a:buNone/>
            </a:pPr>
            <a:r>
              <a:rPr lang="en-US" sz="1200" b="1" dirty="0"/>
              <a:t>Dear neighborhood leaders, </a:t>
            </a:r>
          </a:p>
          <a:p>
            <a:pPr marL="0" indent="0">
              <a:buNone/>
            </a:pPr>
            <a:r>
              <a:rPr lang="en-US" sz="1200" b="1" dirty="0"/>
              <a:t>As many of you have seen first-hand, the COVID-19 pandemic and the civil unrest following the death of George Floyd have had a devastating and immediate impact on our local economy. These dual crises led to a major revenue shortfall for the City of Minneapolis of $160 million dollars, more than double any previous budget deficit. To address this shortfall, the City needed to make a mid-year budget adjustment like none other in our history, which impacted all municipal government operations, program funding and department budgets and included staff furloughs. </a:t>
            </a:r>
          </a:p>
          <a:p>
            <a:pPr marL="0" indent="0">
              <a:buNone/>
            </a:pPr>
            <a:r>
              <a:rPr lang="en-US" sz="1200" b="1" dirty="0"/>
              <a:t>NCR was tasked with cutting 15% of our operating budget, while limiting the impact of these cuts on the community as much as possible. On July 24th, the Mayor and the City Council adopted a revised budget for the remainder of this fiscal year that included a $750,000 cut to neighborhood organization funding alongside cuts to the Neighborhood and Community Relations Department (NCR)’s operating budget, programs and grants. </a:t>
            </a:r>
          </a:p>
          <a:p>
            <a:pPr marL="0" indent="0">
              <a:buNone/>
            </a:pPr>
            <a:r>
              <a:rPr lang="en-US" sz="1200" b="1" dirty="0"/>
              <a:t>In October, NCR will present more details regarding how these cuts will impact neighborhoods to the Neighborhood Revitalization Program (NRP) Policy Board. In reviewing where funds would be reduced, we have looked at both the 2020 CPP funds as well as NRP funds. Our concern was that if the cuts were made to the 2020 CPP funds, there would be an immediate impact on all neighborhood organizations by requiring you to make up the budget shortfall in less than 6 months. Thus, the reduction is coming from the NRP fund balance. Unlike CPP, there is a large balance in the NRP fund, and the impact of any cut can be spread out over a much longer timeframe. </a:t>
            </a:r>
          </a:p>
          <a:p>
            <a:pPr marL="0" indent="0">
              <a:buNone/>
            </a:pPr>
            <a:r>
              <a:rPr lang="en-US" sz="1200" b="1" dirty="0"/>
              <a:t>While I realize this sounds like a large cut to funding, we are doing our best to mitigate its impact on any individual organization or community. </a:t>
            </a:r>
          </a:p>
          <a:p>
            <a:pPr marL="0" indent="0">
              <a:buNone/>
            </a:pPr>
            <a:r>
              <a:rPr lang="en-US" sz="1200" b="1" dirty="0"/>
              <a:t>I appreciate your understanding, and please know that we will continue to do our best to support your organizations through these difficult times. If you have questions or concerns, please contact your neighborhood specialist. </a:t>
            </a:r>
          </a:p>
          <a:p>
            <a:pPr marL="0" indent="0">
              <a:buNone/>
            </a:pPr>
            <a:r>
              <a:rPr lang="en-US" sz="1200" b="1" dirty="0"/>
              <a:t>Thank you, </a:t>
            </a:r>
          </a:p>
          <a:p>
            <a:pPr marL="0" indent="0">
              <a:buNone/>
            </a:pPr>
            <a:r>
              <a:rPr lang="en-US" sz="1200" b="1" dirty="0"/>
              <a:t>David M </a:t>
            </a:r>
            <a:r>
              <a:rPr lang="en-US" sz="1200" b="1" dirty="0" err="1"/>
              <a:t>Rubedor</a:t>
            </a:r>
            <a:endParaRPr lang="en-US" sz="1200" b="1" dirty="0"/>
          </a:p>
          <a:p>
            <a:pPr marL="0" indent="0">
              <a:buNone/>
            </a:pPr>
            <a:r>
              <a:rPr lang="en-US" sz="1200" b="1" dirty="0"/>
              <a:t>Department Director/ADA Title II Coordinator</a:t>
            </a:r>
          </a:p>
          <a:p>
            <a:pPr marL="0" indent="0">
              <a:buNone/>
            </a:pPr>
            <a:r>
              <a:rPr lang="en-US" sz="1200" b="1" dirty="0"/>
              <a:t>Pronouns*: he/him/his</a:t>
            </a:r>
          </a:p>
        </p:txBody>
      </p:sp>
    </p:spTree>
    <p:extLst>
      <p:ext uri="{BB962C8B-B14F-4D97-AF65-F5344CB8AC3E}">
        <p14:creationId xmlns:p14="http://schemas.microsoft.com/office/powerpoint/2010/main" val="2220593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960182" y="609600"/>
            <a:ext cx="6261315" cy="1234966"/>
          </a:xfrm>
        </p:spPr>
        <p:txBody>
          <a:bodyPr/>
          <a:lstStyle/>
          <a:p>
            <a:pPr algn="ctr"/>
            <a:r>
              <a:rPr lang="en-US" dirty="0"/>
              <a:t>35</a:t>
            </a:r>
            <a:r>
              <a:rPr lang="en-US" baseline="30000" dirty="0"/>
              <a:t>th</a:t>
            </a:r>
            <a:r>
              <a:rPr lang="en-US" dirty="0"/>
              <a:t> and Penn Project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6" y="142603"/>
            <a:ext cx="1828768" cy="1097261"/>
          </a:xfrm>
        </p:spPr>
      </p:pic>
      <p:sp>
        <p:nvSpPr>
          <p:cNvPr id="15" name="TextBox 14">
            <a:extLst>
              <a:ext uri="{FF2B5EF4-FFF2-40B4-BE49-F238E27FC236}">
                <a16:creationId xmlns:a16="http://schemas.microsoft.com/office/drawing/2014/main" id="{136BD8FC-AD65-4B4D-BAD5-5BD992F9D489}"/>
              </a:ext>
            </a:extLst>
          </p:cNvPr>
          <p:cNvSpPr txBox="1"/>
          <p:nvPr/>
        </p:nvSpPr>
        <p:spPr>
          <a:xfrm>
            <a:off x="651248" y="1312301"/>
            <a:ext cx="9903097" cy="526297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t>Board Action:</a:t>
            </a:r>
          </a:p>
          <a:p>
            <a:pPr algn="ctr"/>
            <a:endParaRPr lang="en-US" sz="1200" b="1" dirty="0"/>
          </a:p>
          <a:p>
            <a:pPr algn="ctr"/>
            <a:r>
              <a:rPr lang="en-US" sz="1200" b="1" dirty="0"/>
              <a:t>Approve a commitment of funds to the Northside Investment Cooperative Enterprise (NICE) to acquire 3445, 3449, and 3501 Penn. Including:</a:t>
            </a:r>
          </a:p>
          <a:p>
            <a:pPr algn="ctr"/>
            <a:r>
              <a:rPr lang="en-US" sz="1200" b="1" dirty="0"/>
              <a:t>•	Phase II NRP Lot Redevelopment Funds $145,833.28</a:t>
            </a:r>
          </a:p>
          <a:p>
            <a:pPr algn="ctr"/>
            <a:r>
              <a:rPr lang="en-US" sz="1200" b="1" dirty="0"/>
              <a:t>•	Phase III CPP Reserve Funds $10,000</a:t>
            </a:r>
          </a:p>
          <a:p>
            <a:pPr algn="ctr"/>
            <a:r>
              <a:rPr lang="en-US" sz="1200" b="1" dirty="0"/>
              <a:t>•	Phase I NRP  Implement Lowry/Penn Strategic Plans $2,050.00</a:t>
            </a:r>
          </a:p>
          <a:p>
            <a:pPr algn="ctr"/>
            <a:r>
              <a:rPr lang="en-US" sz="1200" b="1" dirty="0"/>
              <a:t>Direct CPED to work with NICE to contract the funds for the property acquisition to launch an investment cooperative focused on community ownership and local businesses.</a:t>
            </a:r>
          </a:p>
          <a:p>
            <a:pPr algn="ctr"/>
            <a:r>
              <a:rPr lang="en-US" sz="1200" b="1" dirty="0"/>
              <a:t>Funding will be contingent on (include as many of these as you think would be important to the approval of the board):</a:t>
            </a:r>
          </a:p>
          <a:p>
            <a:pPr algn="ctr"/>
            <a:r>
              <a:rPr lang="en-US" sz="1200" b="1" dirty="0"/>
              <a:t>•	Additional funding being identified and approved for property acquisition</a:t>
            </a:r>
          </a:p>
          <a:p>
            <a:pPr algn="ctr"/>
            <a:r>
              <a:rPr lang="en-US" sz="1200" b="1" dirty="0"/>
              <a:t>•	Purchase agreement and closing on said property</a:t>
            </a:r>
          </a:p>
          <a:p>
            <a:pPr algn="ctr"/>
            <a:r>
              <a:rPr lang="en-US" sz="1200" b="1" dirty="0"/>
              <a:t>•	Supportive approval of project funding by 40 Cleveland residents by October 31st</a:t>
            </a:r>
          </a:p>
          <a:p>
            <a:pPr algn="ctr"/>
            <a:r>
              <a:rPr lang="en-US" sz="1200" b="1" dirty="0"/>
              <a:t>•	Expanded NICE board leadership to 6 members by Closing date</a:t>
            </a:r>
          </a:p>
          <a:p>
            <a:pPr algn="ctr"/>
            <a:r>
              <a:rPr lang="en-US" sz="1200" b="1" dirty="0"/>
              <a:t>•	Expanded NICE dues paying membership to 25 by Closing date</a:t>
            </a:r>
          </a:p>
          <a:p>
            <a:pPr algn="ctr"/>
            <a:r>
              <a:rPr lang="en-US" sz="1200" b="1" dirty="0"/>
              <a:t>•	Commitment from community partners to be identified, such as City of Lakes Community Land Trust or Twin Cities Land Bank</a:t>
            </a:r>
          </a:p>
          <a:p>
            <a:pPr algn="ctr"/>
            <a:r>
              <a:rPr lang="en-US" sz="1200" b="1" dirty="0"/>
              <a:t>•	With final contingencies to be specified within 30 days</a:t>
            </a:r>
          </a:p>
          <a:p>
            <a:pPr algn="ctr"/>
            <a:r>
              <a:rPr lang="en-US" sz="1200" b="1" dirty="0"/>
              <a:t>•	To determine clarification if board members also be investors </a:t>
            </a:r>
          </a:p>
          <a:p>
            <a:pPr algn="ctr"/>
            <a:r>
              <a:rPr lang="en-US" sz="1200" b="1" dirty="0"/>
              <a:t>Decisions regarding funding:</a:t>
            </a:r>
          </a:p>
          <a:p>
            <a:pPr algn="ctr"/>
            <a:endParaRPr lang="en-US" sz="1200" b="1" dirty="0"/>
          </a:p>
          <a:p>
            <a:pPr algn="ctr"/>
            <a:r>
              <a:rPr lang="en-US" sz="1200" b="1" dirty="0"/>
              <a:t>•	 Up to $155,000 no-interest 5-year forgivable loan contingent on expanding membership to 200 members</a:t>
            </a:r>
          </a:p>
          <a:p>
            <a:pPr algn="ctr"/>
            <a:r>
              <a:rPr lang="en-US" sz="1200" b="1" dirty="0"/>
              <a:t>•	All funding contingent on Penn Properties remaining in possession of NICE MN for the intended uses for 15 years</a:t>
            </a:r>
          </a:p>
          <a:p>
            <a:pPr algn="ctr"/>
            <a:endParaRPr lang="en-US" sz="1200" b="1" dirty="0"/>
          </a:p>
          <a:p>
            <a:pPr algn="ctr"/>
            <a:endParaRPr lang="en-US" sz="1200" b="1" dirty="0"/>
          </a:p>
          <a:p>
            <a:pPr algn="ctr"/>
            <a:r>
              <a:rPr lang="en-US" sz="1200" b="1" dirty="0"/>
              <a:t>All of this goes to CPED to actually finalize all the agreements and contingent on their own legal and development due diligence. </a:t>
            </a:r>
          </a:p>
          <a:p>
            <a:pPr algn="ctr"/>
            <a:r>
              <a:rPr lang="en-US" sz="1200" b="1" dirty="0"/>
              <a:t> </a:t>
            </a:r>
          </a:p>
          <a:p>
            <a:endParaRPr lang="en-US" sz="1200" dirty="0"/>
          </a:p>
        </p:txBody>
      </p:sp>
    </p:spTree>
    <p:extLst>
      <p:ext uri="{BB962C8B-B14F-4D97-AF65-F5344CB8AC3E}">
        <p14:creationId xmlns:p14="http://schemas.microsoft.com/office/powerpoint/2010/main" val="56692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960182" y="609600"/>
            <a:ext cx="6261315" cy="1234966"/>
          </a:xfrm>
        </p:spPr>
        <p:txBody>
          <a:bodyPr/>
          <a:lstStyle/>
          <a:p>
            <a:pPr algn="ctr"/>
            <a:r>
              <a:rPr lang="en-US" dirty="0"/>
              <a:t>Green[ing]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5" y="142603"/>
            <a:ext cx="2915433" cy="1749260"/>
          </a:xfrm>
        </p:spPr>
      </p:pic>
      <p:sp>
        <p:nvSpPr>
          <p:cNvPr id="15" name="TextBox 14">
            <a:extLst>
              <a:ext uri="{FF2B5EF4-FFF2-40B4-BE49-F238E27FC236}">
                <a16:creationId xmlns:a16="http://schemas.microsoft.com/office/drawing/2014/main" id="{136BD8FC-AD65-4B4D-BAD5-5BD992F9D489}"/>
              </a:ext>
            </a:extLst>
          </p:cNvPr>
          <p:cNvSpPr txBox="1"/>
          <p:nvPr/>
        </p:nvSpPr>
        <p:spPr>
          <a:xfrm>
            <a:off x="1602137" y="2707148"/>
            <a:ext cx="3481307" cy="14773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sz="2400" b="1" dirty="0"/>
              <a:t>Community Garden</a:t>
            </a:r>
          </a:p>
          <a:p>
            <a:pPr marL="342900" indent="-342900">
              <a:buFont typeface="Arial" panose="020B0604020202020204" pitchFamily="34" charset="0"/>
              <a:buChar char="•"/>
            </a:pPr>
            <a:r>
              <a:rPr lang="en-US" sz="2400" b="1" dirty="0"/>
              <a:t>Litter Be Gone </a:t>
            </a:r>
          </a:p>
          <a:p>
            <a:r>
              <a:rPr lang="en-US" sz="2400" b="1" dirty="0"/>
              <a:t> </a:t>
            </a:r>
          </a:p>
          <a:p>
            <a:endParaRPr lang="en-US" dirty="0"/>
          </a:p>
        </p:txBody>
      </p:sp>
      <p:pic>
        <p:nvPicPr>
          <p:cNvPr id="5" name="Picture 4" descr="A group of people in a field&#10;&#10;Description automatically generated">
            <a:extLst>
              <a:ext uri="{FF2B5EF4-FFF2-40B4-BE49-F238E27FC236}">
                <a16:creationId xmlns:a16="http://schemas.microsoft.com/office/drawing/2014/main" id="{039C271D-3CCB-4686-8795-A1E3262CDB0E}"/>
              </a:ext>
            </a:extLst>
          </p:cNvPr>
          <p:cNvPicPr>
            <a:picLocks noChangeAspect="1"/>
          </p:cNvPicPr>
          <p:nvPr/>
        </p:nvPicPr>
        <p:blipFill>
          <a:blip r:embed="rId3"/>
          <a:stretch>
            <a:fillRect/>
          </a:stretch>
        </p:blipFill>
        <p:spPr>
          <a:xfrm>
            <a:off x="5412352" y="1843005"/>
            <a:ext cx="3669655" cy="2752241"/>
          </a:xfrm>
          <a:prstGeom prst="rect">
            <a:avLst/>
          </a:prstGeom>
        </p:spPr>
      </p:pic>
    </p:spTree>
    <p:extLst>
      <p:ext uri="{BB962C8B-B14F-4D97-AF65-F5344CB8AC3E}">
        <p14:creationId xmlns:p14="http://schemas.microsoft.com/office/powerpoint/2010/main" val="229645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960182" y="609600"/>
            <a:ext cx="6261315" cy="1234966"/>
          </a:xfrm>
        </p:spPr>
        <p:txBody>
          <a:bodyPr/>
          <a:lstStyle/>
          <a:p>
            <a:pPr algn="ctr"/>
            <a:r>
              <a:rPr lang="en-US" dirty="0"/>
              <a:t>New Business</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5" y="142603"/>
            <a:ext cx="2915433" cy="1749260"/>
          </a:xfrm>
        </p:spPr>
      </p:pic>
      <p:sp>
        <p:nvSpPr>
          <p:cNvPr id="4" name="TextBox 3">
            <a:extLst>
              <a:ext uri="{FF2B5EF4-FFF2-40B4-BE49-F238E27FC236}">
                <a16:creationId xmlns:a16="http://schemas.microsoft.com/office/drawing/2014/main" id="{A7B2751B-5342-4DA8-B305-80A058939AEE}"/>
              </a:ext>
            </a:extLst>
          </p:cNvPr>
          <p:cNvSpPr txBox="1"/>
          <p:nvPr/>
        </p:nvSpPr>
        <p:spPr>
          <a:xfrm>
            <a:off x="3487438" y="2428179"/>
            <a:ext cx="5083125" cy="110799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sz="2400" b="1" dirty="0"/>
          </a:p>
          <a:p>
            <a:pPr algn="ctr"/>
            <a:r>
              <a:rPr lang="en-US" sz="2400" b="1" dirty="0"/>
              <a:t>What you got Cleveland?! </a:t>
            </a:r>
          </a:p>
          <a:p>
            <a:endParaRPr lang="en-US" dirty="0"/>
          </a:p>
        </p:txBody>
      </p:sp>
    </p:spTree>
    <p:extLst>
      <p:ext uri="{BB962C8B-B14F-4D97-AF65-F5344CB8AC3E}">
        <p14:creationId xmlns:p14="http://schemas.microsoft.com/office/powerpoint/2010/main" val="150373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853554" y="609600"/>
            <a:ext cx="6511564" cy="1234966"/>
          </a:xfrm>
        </p:spPr>
        <p:txBody>
          <a:bodyPr/>
          <a:lstStyle/>
          <a:p>
            <a:pPr algn="ctr"/>
            <a:r>
              <a:rPr lang="en-US" dirty="0"/>
              <a:t>Organization Summary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5" y="142603"/>
            <a:ext cx="2915433" cy="1749260"/>
          </a:xfrm>
        </p:spPr>
      </p:pic>
      <p:sp>
        <p:nvSpPr>
          <p:cNvPr id="15" name="TextBox 14">
            <a:extLst>
              <a:ext uri="{FF2B5EF4-FFF2-40B4-BE49-F238E27FC236}">
                <a16:creationId xmlns:a16="http://schemas.microsoft.com/office/drawing/2014/main" id="{136BD8FC-AD65-4B4D-BAD5-5BD992F9D489}"/>
              </a:ext>
            </a:extLst>
          </p:cNvPr>
          <p:cNvSpPr txBox="1"/>
          <p:nvPr/>
        </p:nvSpPr>
        <p:spPr>
          <a:xfrm>
            <a:off x="2341535" y="2386740"/>
            <a:ext cx="7112431"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dirty="0"/>
          </a:p>
          <a:p>
            <a:pPr algn="ctr"/>
            <a:r>
              <a:rPr lang="en-US" dirty="0"/>
              <a:t>Cleveland Neighborhood Association works towards its mission by hosting regular events including youth events, monthly committee meetings engaging neighbors and city/county officials, and the popular Live On The Drive events, a summer concert and movie series that draws neighbors from nearby neighborhoods, and visitors from the Twin Cities region at large. </a:t>
            </a:r>
          </a:p>
          <a:p>
            <a:br>
              <a:rPr lang="en-US" dirty="0"/>
            </a:br>
            <a:endParaRPr lang="en-US" dirty="0"/>
          </a:p>
        </p:txBody>
      </p:sp>
    </p:spTree>
    <p:extLst>
      <p:ext uri="{BB962C8B-B14F-4D97-AF65-F5344CB8AC3E}">
        <p14:creationId xmlns:p14="http://schemas.microsoft.com/office/powerpoint/2010/main" val="334856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853554" y="609600"/>
            <a:ext cx="6511564" cy="1234966"/>
          </a:xfrm>
        </p:spPr>
        <p:txBody>
          <a:bodyPr/>
          <a:lstStyle/>
          <a:p>
            <a:pPr algn="ctr"/>
            <a:r>
              <a:rPr lang="en-US" dirty="0"/>
              <a:t>Mission Statement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5" y="142603"/>
            <a:ext cx="2915433" cy="1749260"/>
          </a:xfrm>
        </p:spPr>
      </p:pic>
      <p:sp>
        <p:nvSpPr>
          <p:cNvPr id="15" name="TextBox 14">
            <a:extLst>
              <a:ext uri="{FF2B5EF4-FFF2-40B4-BE49-F238E27FC236}">
                <a16:creationId xmlns:a16="http://schemas.microsoft.com/office/drawing/2014/main" id="{136BD8FC-AD65-4B4D-BAD5-5BD992F9D489}"/>
              </a:ext>
            </a:extLst>
          </p:cNvPr>
          <p:cNvSpPr txBox="1"/>
          <p:nvPr/>
        </p:nvSpPr>
        <p:spPr>
          <a:xfrm>
            <a:off x="2341535" y="2386740"/>
            <a:ext cx="7112431"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dirty="0"/>
          </a:p>
          <a:p>
            <a:pPr algn="ctr"/>
            <a:r>
              <a:rPr lang="en-US" dirty="0"/>
              <a:t>Cleveland Neighborhood Association’s mission is to foster and cultivate a safe, diverse, and forward-thinking neighborhood by building relationships, inspiring community members and embracing local opportunity for the betterment of the lives of the residents of Cleveland Neighborhood.</a:t>
            </a:r>
          </a:p>
          <a:p>
            <a:endParaRPr lang="en-US" dirty="0"/>
          </a:p>
          <a:p>
            <a:br>
              <a:rPr lang="en-US" dirty="0"/>
            </a:br>
            <a:endParaRPr lang="en-US" dirty="0"/>
          </a:p>
        </p:txBody>
      </p:sp>
    </p:spTree>
    <p:extLst>
      <p:ext uri="{BB962C8B-B14F-4D97-AF65-F5344CB8AC3E}">
        <p14:creationId xmlns:p14="http://schemas.microsoft.com/office/powerpoint/2010/main" val="367770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853554" y="609600"/>
            <a:ext cx="6511564" cy="1234966"/>
          </a:xfrm>
        </p:spPr>
        <p:txBody>
          <a:bodyPr/>
          <a:lstStyle/>
          <a:p>
            <a:pPr algn="ctr"/>
            <a:r>
              <a:rPr lang="en-US" dirty="0"/>
              <a:t>Meeting Codes of Conduct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5" y="142603"/>
            <a:ext cx="2915433" cy="1749260"/>
          </a:xfrm>
        </p:spPr>
      </p:pic>
      <p:sp>
        <p:nvSpPr>
          <p:cNvPr id="15" name="TextBox 14">
            <a:extLst>
              <a:ext uri="{FF2B5EF4-FFF2-40B4-BE49-F238E27FC236}">
                <a16:creationId xmlns:a16="http://schemas.microsoft.com/office/drawing/2014/main" id="{136BD8FC-AD65-4B4D-BAD5-5BD992F9D489}"/>
              </a:ext>
            </a:extLst>
          </p:cNvPr>
          <p:cNvSpPr txBox="1"/>
          <p:nvPr/>
        </p:nvSpPr>
        <p:spPr>
          <a:xfrm>
            <a:off x="2341535" y="2386740"/>
            <a:ext cx="7112431" cy="30931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fontAlgn="base">
              <a:spcBef>
                <a:spcPts val="600"/>
              </a:spcBef>
              <a:buFont typeface="Arial" panose="020B0604020202020204" pitchFamily="34" charset="0"/>
              <a:buChar char="•"/>
            </a:pPr>
            <a:r>
              <a:rPr lang="en-US" dirty="0"/>
              <a:t>All members and guests must sign in by typing their email and name in the message box if they would like to participate in meeting</a:t>
            </a:r>
          </a:p>
          <a:p>
            <a:pPr marL="285750" indent="-285750" fontAlgn="base">
              <a:spcBef>
                <a:spcPts val="600"/>
              </a:spcBef>
              <a:buFont typeface="Arial" panose="020B0604020202020204" pitchFamily="34" charset="0"/>
              <a:buChar char="•"/>
            </a:pPr>
            <a:r>
              <a:rPr lang="en-US" dirty="0"/>
              <a:t>Please mute your connection if you are not speaking. </a:t>
            </a:r>
          </a:p>
          <a:p>
            <a:pPr marL="285750" indent="-285750" fontAlgn="base">
              <a:spcBef>
                <a:spcPts val="600"/>
              </a:spcBef>
              <a:buFont typeface="Arial" panose="020B0604020202020204" pitchFamily="34" charset="0"/>
              <a:buChar char="•"/>
            </a:pPr>
            <a:r>
              <a:rPr lang="en-US" dirty="0"/>
              <a:t>Guests will be given a set amount of time to speak on a motion. Comments will cease during a motion. </a:t>
            </a:r>
          </a:p>
          <a:p>
            <a:pPr marL="285750" indent="-285750" fontAlgn="base">
              <a:spcBef>
                <a:spcPts val="600"/>
              </a:spcBef>
              <a:buFont typeface="Arial" panose="020B0604020202020204" pitchFamily="34" charset="0"/>
              <a:buChar char="•"/>
            </a:pPr>
            <a:r>
              <a:rPr lang="en-US" dirty="0"/>
              <a:t>We will stick to the schedule, if there is something that needs further discussion past the time allowed for that line item it must be tabled until the end of the meeting during announcements.</a:t>
            </a:r>
          </a:p>
        </p:txBody>
      </p:sp>
    </p:spTree>
    <p:extLst>
      <p:ext uri="{BB962C8B-B14F-4D97-AF65-F5344CB8AC3E}">
        <p14:creationId xmlns:p14="http://schemas.microsoft.com/office/powerpoint/2010/main" val="428704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853554" y="609600"/>
            <a:ext cx="6511564" cy="1234966"/>
          </a:xfrm>
        </p:spPr>
        <p:txBody>
          <a:bodyPr/>
          <a:lstStyle/>
          <a:p>
            <a:pPr algn="ctr"/>
            <a:r>
              <a:rPr lang="en-US" dirty="0"/>
              <a:t>Guests</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5" y="142603"/>
            <a:ext cx="2915433" cy="1749260"/>
          </a:xfrm>
        </p:spPr>
      </p:pic>
      <p:sp>
        <p:nvSpPr>
          <p:cNvPr id="15" name="TextBox 14">
            <a:extLst>
              <a:ext uri="{FF2B5EF4-FFF2-40B4-BE49-F238E27FC236}">
                <a16:creationId xmlns:a16="http://schemas.microsoft.com/office/drawing/2014/main" id="{136BD8FC-AD65-4B4D-BAD5-5BD992F9D489}"/>
              </a:ext>
            </a:extLst>
          </p:cNvPr>
          <p:cNvSpPr txBox="1"/>
          <p:nvPr/>
        </p:nvSpPr>
        <p:spPr>
          <a:xfrm>
            <a:off x="2403517" y="2650214"/>
            <a:ext cx="7081445"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MPD Community Liaison: </a:t>
            </a:r>
            <a:r>
              <a:rPr lang="en-US" dirty="0"/>
              <a:t>	Bill Magnusson</a:t>
            </a:r>
          </a:p>
          <a:p>
            <a:endParaRPr lang="en-US" dirty="0"/>
          </a:p>
          <a:p>
            <a:r>
              <a:rPr lang="en-US" b="1" dirty="0"/>
              <a:t>Policy Specialist, City of Minneapolis NCR: </a:t>
            </a:r>
            <a:r>
              <a:rPr lang="en-US" dirty="0"/>
              <a:t>Steven Gallagher</a:t>
            </a:r>
          </a:p>
          <a:p>
            <a:endParaRPr lang="en-US" dirty="0"/>
          </a:p>
          <a:p>
            <a:r>
              <a:rPr lang="en-US" b="1" dirty="0"/>
              <a:t>Community Member: </a:t>
            </a:r>
            <a:r>
              <a:rPr lang="en-US" dirty="0"/>
              <a:t>Ariah Fine </a:t>
            </a:r>
          </a:p>
          <a:p>
            <a:r>
              <a:rPr lang="en-US" dirty="0"/>
              <a:t>										</a:t>
            </a:r>
          </a:p>
          <a:p>
            <a:endParaRPr lang="en-US" dirty="0"/>
          </a:p>
        </p:txBody>
      </p:sp>
    </p:spTree>
    <p:extLst>
      <p:ext uri="{BB962C8B-B14F-4D97-AF65-F5344CB8AC3E}">
        <p14:creationId xmlns:p14="http://schemas.microsoft.com/office/powerpoint/2010/main" val="148409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853554" y="609600"/>
            <a:ext cx="6511564" cy="1234966"/>
          </a:xfrm>
        </p:spPr>
        <p:txBody>
          <a:bodyPr/>
          <a:lstStyle/>
          <a:p>
            <a:pPr algn="ctr"/>
            <a:r>
              <a:rPr lang="en-US" dirty="0"/>
              <a:t>Attendance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5" y="142603"/>
            <a:ext cx="2915433" cy="1749260"/>
          </a:xfrm>
        </p:spPr>
      </p:pic>
      <p:sp>
        <p:nvSpPr>
          <p:cNvPr id="15" name="TextBox 14">
            <a:extLst>
              <a:ext uri="{FF2B5EF4-FFF2-40B4-BE49-F238E27FC236}">
                <a16:creationId xmlns:a16="http://schemas.microsoft.com/office/drawing/2014/main" id="{136BD8FC-AD65-4B4D-BAD5-5BD992F9D489}"/>
              </a:ext>
            </a:extLst>
          </p:cNvPr>
          <p:cNvSpPr txBox="1"/>
          <p:nvPr/>
        </p:nvSpPr>
        <p:spPr>
          <a:xfrm>
            <a:off x="2899463" y="2231760"/>
            <a:ext cx="6399509"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Members: 	Chair			Tommy Reyes</a:t>
            </a:r>
          </a:p>
          <a:p>
            <a:r>
              <a:rPr lang="en-US" dirty="0"/>
              <a:t>			Vice Chair		Kate Herman</a:t>
            </a:r>
          </a:p>
          <a:p>
            <a:r>
              <a:rPr lang="en-US" dirty="0"/>
              <a:t>			Secretary		Meredith Hyduke</a:t>
            </a:r>
          </a:p>
          <a:p>
            <a:r>
              <a:rPr lang="en-US" dirty="0"/>
              <a:t>			Treasurer		Patricia Crumely</a:t>
            </a:r>
          </a:p>
          <a:p>
            <a:r>
              <a:rPr lang="en-US" dirty="0"/>
              <a:t>	</a:t>
            </a:r>
          </a:p>
          <a:p>
            <a:r>
              <a:rPr lang="en-US" dirty="0"/>
              <a:t>							Brenda Hasan</a:t>
            </a:r>
          </a:p>
          <a:p>
            <a:r>
              <a:rPr lang="en-US" dirty="0"/>
              <a:t>							JoAnne Middaugh</a:t>
            </a:r>
          </a:p>
          <a:p>
            <a:r>
              <a:rPr lang="en-US" dirty="0"/>
              <a:t>							Wesley Farrow</a:t>
            </a:r>
          </a:p>
          <a:p>
            <a:r>
              <a:rPr lang="en-US" dirty="0"/>
              <a:t>							Armando Zentella-Ruiz</a:t>
            </a:r>
          </a:p>
          <a:p>
            <a:r>
              <a:rPr lang="en-US" dirty="0"/>
              <a:t>							Cynthia Syverson</a:t>
            </a:r>
          </a:p>
          <a:p>
            <a:r>
              <a:rPr lang="en-US" dirty="0"/>
              <a:t>							Matthew Jarolimek</a:t>
            </a:r>
          </a:p>
          <a:p>
            <a:r>
              <a:rPr lang="en-US" dirty="0"/>
              <a:t>Staff: 	Exec. Administrator 	Danecha Goins </a:t>
            </a:r>
          </a:p>
          <a:p>
            <a:endParaRPr lang="en-US" dirty="0"/>
          </a:p>
        </p:txBody>
      </p:sp>
    </p:spTree>
    <p:extLst>
      <p:ext uri="{BB962C8B-B14F-4D97-AF65-F5344CB8AC3E}">
        <p14:creationId xmlns:p14="http://schemas.microsoft.com/office/powerpoint/2010/main" val="17992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853554" y="609600"/>
            <a:ext cx="6511564" cy="1234966"/>
          </a:xfrm>
        </p:spPr>
        <p:txBody>
          <a:bodyPr/>
          <a:lstStyle/>
          <a:p>
            <a:pPr algn="ctr"/>
            <a:r>
              <a:rPr lang="en-US" dirty="0"/>
              <a:t>Agenda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5" y="142603"/>
            <a:ext cx="2915433" cy="1749260"/>
          </a:xfrm>
        </p:spPr>
      </p:pic>
      <p:sp>
        <p:nvSpPr>
          <p:cNvPr id="15" name="TextBox 14">
            <a:extLst>
              <a:ext uri="{FF2B5EF4-FFF2-40B4-BE49-F238E27FC236}">
                <a16:creationId xmlns:a16="http://schemas.microsoft.com/office/drawing/2014/main" id="{136BD8FC-AD65-4B4D-BAD5-5BD992F9D489}"/>
              </a:ext>
            </a:extLst>
          </p:cNvPr>
          <p:cNvSpPr txBox="1"/>
          <p:nvPr/>
        </p:nvSpPr>
        <p:spPr>
          <a:xfrm>
            <a:off x="3027975" y="1611825"/>
            <a:ext cx="6848971" cy="55092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a:t>Call the meeting to order 							6:30pm</a:t>
            </a:r>
          </a:p>
          <a:p>
            <a:r>
              <a:rPr lang="en-US" sz="1400" b="1" dirty="0"/>
              <a:t>  </a:t>
            </a:r>
          </a:p>
          <a:p>
            <a:pPr fontAlgn="base"/>
            <a:r>
              <a:rPr lang="en-US" sz="1400" b="1" dirty="0"/>
              <a:t>Approval of May Minutes /							6:35pm </a:t>
            </a:r>
          </a:p>
          <a:p>
            <a:pPr fontAlgn="base"/>
            <a:r>
              <a:rPr lang="en-US" sz="1400" b="1" dirty="0"/>
              <a:t>Treasurer and Financial Update 	</a:t>
            </a:r>
          </a:p>
          <a:p>
            <a:pPr fontAlgn="base"/>
            <a:endParaRPr lang="en-US" sz="1400" b="1" dirty="0"/>
          </a:p>
          <a:p>
            <a:pPr fontAlgn="base"/>
            <a:r>
              <a:rPr lang="en-US" sz="1400" b="1" dirty="0"/>
              <a:t>MPD Comm. Liaison &amp; Community Safety				6:40pm</a:t>
            </a:r>
            <a:endParaRPr lang="en-US" sz="1400" dirty="0"/>
          </a:p>
          <a:p>
            <a:pPr fontAlgn="base"/>
            <a:endParaRPr lang="en-US" sz="1400" dirty="0"/>
          </a:p>
          <a:p>
            <a:pPr fontAlgn="base"/>
            <a:r>
              <a:rPr lang="en-US" sz="1400" b="1" dirty="0"/>
              <a:t>Executive Update </a:t>
            </a:r>
            <a:r>
              <a:rPr lang="en-US" sz="1400" dirty="0"/>
              <a:t>								</a:t>
            </a:r>
            <a:r>
              <a:rPr lang="en-US" sz="1400" b="1" dirty="0"/>
              <a:t>6:50pm</a:t>
            </a:r>
          </a:p>
          <a:p>
            <a:pPr marL="285750" indent="-285750" fontAlgn="base">
              <a:buFontTx/>
              <a:buChar char="-"/>
            </a:pPr>
            <a:endParaRPr lang="en-US" sz="1400" dirty="0"/>
          </a:p>
          <a:p>
            <a:pPr fontAlgn="base"/>
            <a:r>
              <a:rPr lang="en-US" sz="1400" b="1" dirty="0"/>
              <a:t>Live On The Drive Committee 	 					Postponed</a:t>
            </a:r>
          </a:p>
          <a:p>
            <a:pPr fontAlgn="base"/>
            <a:endParaRPr lang="en-US" sz="1400" b="1" dirty="0"/>
          </a:p>
          <a:p>
            <a:pPr fontAlgn="base"/>
            <a:r>
              <a:rPr lang="en-US" sz="1400" b="1" dirty="0"/>
              <a:t>Green Committee 								7:00pm</a:t>
            </a:r>
            <a:endParaRPr lang="en-US" sz="1400" dirty="0"/>
          </a:p>
          <a:p>
            <a:pPr fontAlgn="base"/>
            <a:r>
              <a:rPr lang="en-US" sz="1400" dirty="0"/>
              <a:t>								</a:t>
            </a:r>
          </a:p>
          <a:p>
            <a:pPr fontAlgn="base"/>
            <a:r>
              <a:rPr lang="en-US" sz="1400" b="1" dirty="0"/>
              <a:t>Youth Committee 								Postponed</a:t>
            </a:r>
          </a:p>
          <a:p>
            <a:pPr fontAlgn="base"/>
            <a:endParaRPr lang="en-US" sz="1400" b="1" dirty="0"/>
          </a:p>
          <a:p>
            <a:pPr fontAlgn="base"/>
            <a:r>
              <a:rPr lang="en-US" sz="1400" b="1" dirty="0"/>
              <a:t>Cleveland Cares 								Postponed</a:t>
            </a:r>
          </a:p>
          <a:p>
            <a:pPr fontAlgn="base"/>
            <a:endParaRPr lang="en-US" sz="1400" b="1" dirty="0"/>
          </a:p>
          <a:p>
            <a:pPr fontAlgn="base"/>
            <a:r>
              <a:rPr lang="en-US" sz="1400" b="1" dirty="0"/>
              <a:t>Community Development 							7:05pm</a:t>
            </a:r>
          </a:p>
          <a:p>
            <a:pPr fontAlgn="base"/>
            <a:r>
              <a:rPr lang="en-US" sz="1400" dirty="0"/>
              <a:t>						</a:t>
            </a:r>
          </a:p>
          <a:p>
            <a:pPr fontAlgn="base"/>
            <a:r>
              <a:rPr lang="en-US" sz="1400" b="1" dirty="0"/>
              <a:t>New Business/Board Discussion						7:35pm</a:t>
            </a:r>
          </a:p>
          <a:p>
            <a:pPr fontAlgn="base"/>
            <a:endParaRPr lang="en-US" sz="1400" b="1" dirty="0"/>
          </a:p>
          <a:p>
            <a:pPr fontAlgn="base"/>
            <a:r>
              <a:rPr lang="en-US" sz="1400" b="1" dirty="0"/>
              <a:t>Adjourn             									8:00pm</a:t>
            </a:r>
            <a:r>
              <a:rPr lang="en-US" sz="1400" dirty="0"/>
              <a:t> </a:t>
            </a:r>
          </a:p>
          <a:p>
            <a:r>
              <a:rPr lang="en-US" sz="1400" b="1" dirty="0"/>
              <a:t>	</a:t>
            </a:r>
          </a:p>
          <a:p>
            <a:endParaRPr lang="en-US" sz="1200" b="1" dirty="0"/>
          </a:p>
          <a:p>
            <a:endParaRPr lang="en-US" dirty="0"/>
          </a:p>
        </p:txBody>
      </p:sp>
    </p:spTree>
    <p:extLst>
      <p:ext uri="{BB962C8B-B14F-4D97-AF65-F5344CB8AC3E}">
        <p14:creationId xmlns:p14="http://schemas.microsoft.com/office/powerpoint/2010/main" val="214559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853554" y="609600"/>
            <a:ext cx="6511564" cy="1234966"/>
          </a:xfrm>
        </p:spPr>
        <p:txBody>
          <a:bodyPr/>
          <a:lstStyle/>
          <a:p>
            <a:pPr algn="ctr"/>
            <a:r>
              <a:rPr lang="en-US" dirty="0"/>
              <a:t>Meeting Minutes Approval</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5" y="142603"/>
            <a:ext cx="2915433" cy="1749260"/>
          </a:xfrm>
        </p:spPr>
      </p:pic>
      <p:sp>
        <p:nvSpPr>
          <p:cNvPr id="15" name="TextBox 14">
            <a:extLst>
              <a:ext uri="{FF2B5EF4-FFF2-40B4-BE49-F238E27FC236}">
                <a16:creationId xmlns:a16="http://schemas.microsoft.com/office/drawing/2014/main" id="{136BD8FC-AD65-4B4D-BAD5-5BD992F9D489}"/>
              </a:ext>
            </a:extLst>
          </p:cNvPr>
          <p:cNvSpPr txBox="1"/>
          <p:nvPr/>
        </p:nvSpPr>
        <p:spPr>
          <a:xfrm>
            <a:off x="2882685" y="3595606"/>
            <a:ext cx="8601559" cy="135421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solidFill>
                  <a:srgbClr val="0070C0"/>
                </a:solidFill>
              </a:rPr>
              <a:t>Agenda and April Meeting Approval: 	Motioned By-  		    Seconded By- </a:t>
            </a:r>
          </a:p>
          <a:p>
            <a:endParaRPr lang="en-US" sz="1600" b="1" dirty="0">
              <a:solidFill>
                <a:srgbClr val="0070C0"/>
              </a:solidFill>
            </a:endParaRPr>
          </a:p>
          <a:p>
            <a:r>
              <a:rPr lang="en-US" sz="1600" b="1" dirty="0">
                <a:solidFill>
                  <a:srgbClr val="0070C0"/>
                </a:solidFill>
              </a:rPr>
              <a:t>Favor: 		Opposed: 		Abstention: </a:t>
            </a:r>
          </a:p>
          <a:p>
            <a:r>
              <a:rPr lang="en-US" sz="1600" b="1" dirty="0"/>
              <a:t> </a:t>
            </a:r>
          </a:p>
          <a:p>
            <a:endParaRPr lang="en-US" dirty="0"/>
          </a:p>
        </p:txBody>
      </p:sp>
      <p:sp>
        <p:nvSpPr>
          <p:cNvPr id="6" name="TextBox 5">
            <a:extLst>
              <a:ext uri="{FF2B5EF4-FFF2-40B4-BE49-F238E27FC236}">
                <a16:creationId xmlns:a16="http://schemas.microsoft.com/office/drawing/2014/main" id="{13FCF972-B600-484A-AA6C-6C2CDC572948}"/>
              </a:ext>
            </a:extLst>
          </p:cNvPr>
          <p:cNvSpPr txBox="1"/>
          <p:nvPr/>
        </p:nvSpPr>
        <p:spPr>
          <a:xfrm>
            <a:off x="3704414" y="2118212"/>
            <a:ext cx="4416698" cy="110799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a:t>Postponed until September Meeting   </a:t>
            </a:r>
          </a:p>
          <a:p>
            <a:endParaRPr lang="en-US" dirty="0"/>
          </a:p>
        </p:txBody>
      </p:sp>
    </p:spTree>
    <p:extLst>
      <p:ext uri="{BB962C8B-B14F-4D97-AF65-F5344CB8AC3E}">
        <p14:creationId xmlns:p14="http://schemas.microsoft.com/office/powerpoint/2010/main" val="242617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6288-0E07-46ED-94A2-3E374AD8734E}"/>
              </a:ext>
            </a:extLst>
          </p:cNvPr>
          <p:cNvSpPr>
            <a:spLocks noGrp="1"/>
          </p:cNvSpPr>
          <p:nvPr>
            <p:ph type="title"/>
          </p:nvPr>
        </p:nvSpPr>
        <p:spPr>
          <a:xfrm>
            <a:off x="2853554" y="609600"/>
            <a:ext cx="6511564" cy="1234966"/>
          </a:xfrm>
        </p:spPr>
        <p:txBody>
          <a:bodyPr/>
          <a:lstStyle/>
          <a:p>
            <a:pPr algn="ctr"/>
            <a:r>
              <a:rPr lang="en-US" dirty="0"/>
              <a:t>Financial Report </a:t>
            </a:r>
          </a:p>
        </p:txBody>
      </p:sp>
      <p:pic>
        <p:nvPicPr>
          <p:cNvPr id="10" name="Content Placeholder 9" descr="A close up of a logo&#10;&#10;Description automatically generated">
            <a:extLst>
              <a:ext uri="{FF2B5EF4-FFF2-40B4-BE49-F238E27FC236}">
                <a16:creationId xmlns:a16="http://schemas.microsoft.com/office/drawing/2014/main" id="{2F85E394-9423-46C1-BACD-DB8CA7F94241}"/>
              </a:ext>
            </a:extLst>
          </p:cNvPr>
          <p:cNvPicPr>
            <a:picLocks noGrp="1" noChangeAspect="1"/>
          </p:cNvPicPr>
          <p:nvPr>
            <p:ph idx="1"/>
          </p:nvPr>
        </p:nvPicPr>
        <p:blipFill>
          <a:blip r:embed="rId2"/>
          <a:stretch>
            <a:fillRect/>
          </a:stretch>
        </p:blipFill>
        <p:spPr>
          <a:xfrm>
            <a:off x="417185" y="142603"/>
            <a:ext cx="2915433" cy="1749260"/>
          </a:xfrm>
        </p:spPr>
      </p:pic>
      <p:sp>
        <p:nvSpPr>
          <p:cNvPr id="15" name="TextBox 14">
            <a:extLst>
              <a:ext uri="{FF2B5EF4-FFF2-40B4-BE49-F238E27FC236}">
                <a16:creationId xmlns:a16="http://schemas.microsoft.com/office/drawing/2014/main" id="{136BD8FC-AD65-4B4D-BAD5-5BD992F9D489}"/>
              </a:ext>
            </a:extLst>
          </p:cNvPr>
          <p:cNvSpPr txBox="1"/>
          <p:nvPr/>
        </p:nvSpPr>
        <p:spPr>
          <a:xfrm>
            <a:off x="2107770" y="4773478"/>
            <a:ext cx="8601559" cy="160043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sz="1600" b="1" dirty="0"/>
          </a:p>
          <a:p>
            <a:r>
              <a:rPr lang="en-US" sz="1600" b="1" dirty="0">
                <a:solidFill>
                  <a:srgbClr val="0070C0"/>
                </a:solidFill>
              </a:rPr>
              <a:t>Current Agenda Approval: 	Motioned By-  		    Seconded By- </a:t>
            </a:r>
          </a:p>
          <a:p>
            <a:endParaRPr lang="en-US" sz="1600" b="1" dirty="0">
              <a:solidFill>
                <a:srgbClr val="0070C0"/>
              </a:solidFill>
            </a:endParaRPr>
          </a:p>
          <a:p>
            <a:r>
              <a:rPr lang="en-US" sz="1600" b="1" dirty="0">
                <a:solidFill>
                  <a:srgbClr val="0070C0"/>
                </a:solidFill>
              </a:rPr>
              <a:t>Favor: 		Opposed: 		Abstention: </a:t>
            </a:r>
          </a:p>
          <a:p>
            <a:r>
              <a:rPr lang="en-US" sz="1600" b="1" dirty="0"/>
              <a:t> </a:t>
            </a:r>
          </a:p>
          <a:p>
            <a:endParaRPr lang="en-US" dirty="0"/>
          </a:p>
        </p:txBody>
      </p:sp>
      <p:sp>
        <p:nvSpPr>
          <p:cNvPr id="5" name="TextBox 4">
            <a:extLst>
              <a:ext uri="{FF2B5EF4-FFF2-40B4-BE49-F238E27FC236}">
                <a16:creationId xmlns:a16="http://schemas.microsoft.com/office/drawing/2014/main" id="{B4052F5A-46B1-4604-98C3-E2689F6A7945}"/>
              </a:ext>
            </a:extLst>
          </p:cNvPr>
          <p:cNvSpPr txBox="1"/>
          <p:nvPr/>
        </p:nvSpPr>
        <p:spPr>
          <a:xfrm>
            <a:off x="3719594" y="2583163"/>
            <a:ext cx="4359165" cy="64633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1" algn="ctr"/>
            <a:r>
              <a:rPr lang="en-US" b="1" dirty="0"/>
              <a:t>Approved </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8883757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789</TotalTime>
  <Words>1462</Words>
  <Application>Microsoft Office PowerPoint</Application>
  <PresentationFormat>Widescreen</PresentationFormat>
  <Paragraphs>193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Cleveland Neighborhood Association Zoom Call  </vt:lpstr>
      <vt:lpstr>Organization Summary </vt:lpstr>
      <vt:lpstr>Mission Statement </vt:lpstr>
      <vt:lpstr>Meeting Codes of Conduct </vt:lpstr>
      <vt:lpstr>Guests</vt:lpstr>
      <vt:lpstr>Attendance </vt:lpstr>
      <vt:lpstr>Agenda </vt:lpstr>
      <vt:lpstr>Meeting Minutes Approval</vt:lpstr>
      <vt:lpstr>Financial Report </vt:lpstr>
      <vt:lpstr>Executive Update </vt:lpstr>
      <vt:lpstr>Community Safety   </vt:lpstr>
      <vt:lpstr>Community Safety   </vt:lpstr>
      <vt:lpstr>Community Safety   </vt:lpstr>
      <vt:lpstr>Community Safety   </vt:lpstr>
      <vt:lpstr>Community Development </vt:lpstr>
      <vt:lpstr>PowerPoint Presentation</vt:lpstr>
      <vt:lpstr>35th and Penn Project </vt:lpstr>
      <vt:lpstr>Green[ing]  </vt:lpstr>
      <vt:lpstr>New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Cleveland Neighborhood Association Zoom Call  </dc:title>
  <dc:creator>Tommy Reyes</dc:creator>
  <cp:lastModifiedBy>Tommy Reyes</cp:lastModifiedBy>
  <cp:revision>8</cp:revision>
  <dcterms:created xsi:type="dcterms:W3CDTF">2020-08-26T23:03:34Z</dcterms:created>
  <dcterms:modified xsi:type="dcterms:W3CDTF">2020-08-27T12:33:45Z</dcterms:modified>
</cp:coreProperties>
</file>